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8" r:id="rId3"/>
    <p:sldId id="277" r:id="rId4"/>
    <p:sldId id="259" r:id="rId5"/>
    <p:sldId id="260" r:id="rId6"/>
    <p:sldId id="264" r:id="rId7"/>
    <p:sldId id="270" r:id="rId8"/>
    <p:sldId id="271" r:id="rId9"/>
    <p:sldId id="261" r:id="rId10"/>
    <p:sldId id="267" r:id="rId11"/>
    <p:sldId id="265" r:id="rId12"/>
    <p:sldId id="266" r:id="rId13"/>
    <p:sldId id="268" r:id="rId14"/>
    <p:sldId id="273" r:id="rId15"/>
    <p:sldId id="272" r:id="rId16"/>
    <p:sldId id="274" r:id="rId17"/>
    <p:sldId id="278" r:id="rId18"/>
    <p:sldId id="262" r:id="rId19"/>
    <p:sldId id="276" r:id="rId20"/>
    <p:sldId id="275" r:id="rId21"/>
    <p:sldId id="263" r:id="rId22"/>
    <p:sldId id="279" r:id="rId23"/>
    <p:sldId id="280" r:id="rId24"/>
    <p:sldId id="281" r:id="rId25"/>
    <p:sldId id="283" r:id="rId26"/>
    <p:sldId id="284" r:id="rId27"/>
    <p:sldId id="282" r:id="rId28"/>
    <p:sldId id="285" r:id="rId29"/>
    <p:sldId id="286" r:id="rId30"/>
    <p:sldId id="287" r:id="rId31"/>
    <p:sldId id="288" r:id="rId32"/>
    <p:sldId id="289" r:id="rId33"/>
    <p:sldId id="290" r:id="rId34"/>
    <p:sldId id="292" r:id="rId35"/>
    <p:sldId id="293" r:id="rId36"/>
    <p:sldId id="294" r:id="rId37"/>
    <p:sldId id="295" r:id="rId38"/>
    <p:sldId id="291"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m.taylor" initials="p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a:srgbClr val="6666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45" autoAdjust="0"/>
  </p:normalViewPr>
  <p:slideViewPr>
    <p:cSldViewPr>
      <p:cViewPr>
        <p:scale>
          <a:sx n="64" d="100"/>
          <a:sy n="64" d="100"/>
        </p:scale>
        <p:origin x="-1944" y="-10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
    </p:cViewPr>
  </p:sorterViewPr>
  <p:notesViewPr>
    <p:cSldViewPr>
      <p:cViewPr varScale="1">
        <p:scale>
          <a:sx n="68" d="100"/>
          <a:sy n="68" d="100"/>
        </p:scale>
        <p:origin x="-3058"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4" rIns="93166" bIns="46584"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6" tIns="46584" rIns="93166" bIns="46584" rtlCol="0"/>
          <a:lstStyle>
            <a:lvl1pPr algn="r">
              <a:defRPr sz="1300"/>
            </a:lvl1pPr>
          </a:lstStyle>
          <a:p>
            <a:fld id="{20F9366E-3D56-4F07-B18B-FD67D85E1733}" type="datetimeFigureOut">
              <a:rPr lang="en-US" smtClean="0"/>
              <a:pPr/>
              <a:t>3/11/2013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66" tIns="46584" rIns="93166" bIns="46584"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66" tIns="46584" rIns="93166" bIns="46584" rtlCol="0" anchor="b"/>
          <a:lstStyle>
            <a:lvl1pPr algn="r">
              <a:defRPr sz="1300"/>
            </a:lvl1pPr>
          </a:lstStyle>
          <a:p>
            <a:fld id="{537E44EC-866C-4DBC-B54C-2537172C96E4}" type="slidenum">
              <a:rPr lang="en-US" smtClean="0"/>
              <a:pPr/>
              <a:t>‹#›</a:t>
            </a:fld>
            <a:endParaRPr lang="en-US" dirty="0"/>
          </a:p>
        </p:txBody>
      </p:sp>
    </p:spTree>
    <p:extLst>
      <p:ext uri="{BB962C8B-B14F-4D97-AF65-F5344CB8AC3E}">
        <p14:creationId xmlns:p14="http://schemas.microsoft.com/office/powerpoint/2010/main" val="2006672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4" rIns="93166" bIns="46584"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6" tIns="46584" rIns="93166" bIns="46584" rtlCol="0"/>
          <a:lstStyle>
            <a:lvl1pPr algn="r">
              <a:defRPr sz="1300"/>
            </a:lvl1pPr>
          </a:lstStyle>
          <a:p>
            <a:fld id="{1870B1AA-1F98-4033-96AD-6FB3F24AB4B3}" type="datetimeFigureOut">
              <a:rPr lang="en-US" smtClean="0"/>
              <a:pPr/>
              <a:t>3/11/2013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4" rIns="93166"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6" tIns="46584" rIns="93166"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6" tIns="46584" rIns="93166" bIns="46584"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6" tIns="46584" rIns="93166" bIns="46584" rtlCol="0" anchor="b"/>
          <a:lstStyle>
            <a:lvl1pPr algn="r">
              <a:defRPr sz="1300"/>
            </a:lvl1pPr>
          </a:lstStyle>
          <a:p>
            <a:fld id="{6122C4BE-374A-487F-BF17-D0BB76E269DE}" type="slidenum">
              <a:rPr lang="en-US" smtClean="0"/>
              <a:pPr/>
              <a:t>‹#›</a:t>
            </a:fld>
            <a:endParaRPr lang="en-US" dirty="0"/>
          </a:p>
        </p:txBody>
      </p:sp>
    </p:spTree>
    <p:extLst>
      <p:ext uri="{BB962C8B-B14F-4D97-AF65-F5344CB8AC3E}">
        <p14:creationId xmlns:p14="http://schemas.microsoft.com/office/powerpoint/2010/main" val="313643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a:t>
            </a:r>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1</a:t>
            </a:fld>
            <a:endParaRPr lang="en-US" dirty="0"/>
          </a:p>
        </p:txBody>
      </p:sp>
    </p:spTree>
    <p:extLst>
      <p:ext uri="{BB962C8B-B14F-4D97-AF65-F5344CB8AC3E}">
        <p14:creationId xmlns:p14="http://schemas.microsoft.com/office/powerpoint/2010/main" val="2050014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18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2C4BE-374A-487F-BF17-D0BB76E269DE}"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F:\USERS\Mktg\Presentations &amp; PowerPoint Templates\BA WW Masterplan PP slidemaster title-no logo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7463"/>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91393" y="1447800"/>
            <a:ext cx="7772400" cy="1470025"/>
          </a:xfr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7193" y="6248400"/>
            <a:ext cx="6400800" cy="533400"/>
          </a:xfrm>
        </p:spPr>
        <p:txBody>
          <a:bodyPr>
            <a:normAutofit/>
          </a:bodyPr>
          <a:lstStyle>
            <a:lvl1pPr marL="0" indent="0" algn="ctr">
              <a:buNone/>
              <a:defRPr sz="2400">
                <a:solidFill>
                  <a:srgbClr val="6666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C9ACC1B-6409-4BC2-80BD-C0AB9A6A38A4}" type="datetime1">
              <a:rPr lang="en-US" smtClean="0"/>
              <a:pPr/>
              <a:t>3/11/2013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379839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894B6-CFB5-4462-9A47-D2CB2DF68A45}" type="datetime1">
              <a:rPr lang="en-US" smtClean="0"/>
              <a:pPr/>
              <a:t>3/11/2013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393354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E9739-A559-4400-8205-8BCF0A9ECFE6}" type="datetime1">
              <a:rPr lang="en-US" smtClean="0"/>
              <a:pPr/>
              <a:t>3/11/2013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363437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0BF66E-BDAF-4CB4-8B68-58B10F9172CF}" type="datetime1">
              <a:rPr lang="en-US" smtClean="0"/>
              <a:pPr/>
              <a:t>3/11/2013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9257859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C0FC1-85FF-456D-BE9B-CA35A55EED7E}" type="datetime1">
              <a:rPr lang="en-US" smtClean="0"/>
              <a:pPr/>
              <a:t>3/11/2013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146471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81656-16C0-41A1-AAEC-224F0DC3FDBE}" type="datetime1">
              <a:rPr lang="en-US" smtClean="0"/>
              <a:pPr/>
              <a:t>3/11/2013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18323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0D8F8-09A7-43F0-B26C-44EE1BB63773}" type="datetime1">
              <a:rPr lang="en-US" smtClean="0"/>
              <a:pPr/>
              <a:t>3/11/2013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963316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4B375-9EE1-4FC4-9F24-3E842ED7D0BD}" type="datetime1">
              <a:rPr lang="en-US" smtClean="0"/>
              <a:pPr/>
              <a:t>3/11/2013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246886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8700D-7664-4353-AB80-05B007857286}" type="datetime1">
              <a:rPr lang="en-US" smtClean="0"/>
              <a:pPr/>
              <a:t>3/11/2013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241830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CFC52-A8BE-492A-AD17-FEE6C4414BBA}" type="datetime1">
              <a:rPr lang="en-US" smtClean="0"/>
              <a:pPr/>
              <a:t>3/11/2013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318753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0353A-29A8-4BA7-BAE3-B66F026CDC2B}" type="datetime1">
              <a:rPr lang="en-US" smtClean="0"/>
              <a:pPr/>
              <a:t>3/11/2013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1239071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descr="F:\USERS\Mktg\Presentations &amp; PowerPoint Templates\BA WW Masterplan PP slidemaster main-no logos.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482"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381000" y="76200"/>
            <a:ext cx="8382000" cy="990600"/>
          </a:xfrm>
          <a:prstGeom prst="rect">
            <a:avLst/>
          </a:prstGeom>
        </p:spPr>
        <p:txBody>
          <a:bodyPr vert="horz" lIns="91440" tIns="45720" rIns="91440" bIns="45720" rtlCol="0" anchor="ctr">
            <a:normAutofit/>
            <a:scene3d>
              <a:camera prst="orthographicFront"/>
              <a:lightRig rig="balanced" dir="t">
                <a:rot lat="0" lon="0" rev="2100000"/>
              </a:lightRig>
            </a:scene3d>
            <a:sp3d extrusionH="57150" prstMaterial="metal">
              <a:bevelT w="38100" h="25400"/>
              <a:contourClr>
                <a:schemeClr val="bg2"/>
              </a:contourClr>
            </a:sp3d>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33C5F-F548-4EB2-9DBC-EA679506165A}" type="datetime1">
              <a:rPr lang="en-US" smtClean="0"/>
              <a:pPr/>
              <a:t>3/11/2013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FDF843-0918-40F3-9D98-307717C36F46}" type="slidenum">
              <a:rPr lang="en-US" smtClean="0"/>
              <a:pPr/>
              <a:t>‹#›</a:t>
            </a:fld>
            <a:endParaRPr lang="en-US" dirty="0"/>
          </a:p>
        </p:txBody>
      </p:sp>
    </p:spTree>
    <p:extLst>
      <p:ext uri="{BB962C8B-B14F-4D97-AF65-F5344CB8AC3E}">
        <p14:creationId xmlns:p14="http://schemas.microsoft.com/office/powerpoint/2010/main" val="1926241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4000" b="1" kern="1200" cap="none" spc="0">
          <a:ln w="50800"/>
          <a:solidFill>
            <a:srgbClr val="000066"/>
          </a:solidFill>
          <a:effectLst/>
          <a:latin typeface="Cambria" pitchFamily="18" charset="0"/>
          <a:ea typeface="+mj-ea"/>
          <a:cs typeface="+mj-cs"/>
        </a:defRPr>
      </a:lvl1pPr>
    </p:titleStyle>
    <p:bodyStyle>
      <a:lvl1pPr marL="342900" indent="-342900" algn="l" defTabSz="914400" rtl="0" eaLnBrk="1" latinLnBrk="0" hangingPunct="1">
        <a:spcBef>
          <a:spcPct val="20000"/>
        </a:spcBef>
        <a:buClr>
          <a:srgbClr val="000066"/>
        </a:buClr>
        <a:buFontTx/>
        <a:buBlip>
          <a:blip r:embed="rId14"/>
        </a:buBlip>
        <a:defRPr sz="3200" kern="1200">
          <a:solidFill>
            <a:srgbClr val="000066"/>
          </a:solidFill>
          <a:latin typeface="+mn-lt"/>
          <a:ea typeface="+mn-ea"/>
          <a:cs typeface="+mn-cs"/>
        </a:defRPr>
      </a:lvl1pPr>
      <a:lvl2pPr marL="742950" indent="-285750" algn="l" defTabSz="914400" rtl="0" eaLnBrk="1" latinLnBrk="0" hangingPunct="1">
        <a:spcBef>
          <a:spcPct val="20000"/>
        </a:spcBef>
        <a:buClr>
          <a:srgbClr val="000066"/>
        </a:buClr>
        <a:buFontTx/>
        <a:buBlip>
          <a:blip r:embed="rId14"/>
        </a:buBlip>
        <a:defRPr sz="2800" kern="1200">
          <a:solidFill>
            <a:srgbClr val="000066"/>
          </a:solidFill>
          <a:latin typeface="+mn-lt"/>
          <a:ea typeface="+mn-ea"/>
          <a:cs typeface="+mn-cs"/>
        </a:defRPr>
      </a:lvl2pPr>
      <a:lvl3pPr marL="1143000" indent="-228600" algn="l" defTabSz="914400" rtl="0" eaLnBrk="1" latinLnBrk="0" hangingPunct="1">
        <a:spcBef>
          <a:spcPct val="20000"/>
        </a:spcBef>
        <a:buClr>
          <a:srgbClr val="000066"/>
        </a:buClr>
        <a:buFontTx/>
        <a:buBlip>
          <a:blip r:embed="rId14"/>
        </a:buBlip>
        <a:defRPr sz="2400" kern="1200">
          <a:solidFill>
            <a:srgbClr val="000066"/>
          </a:solidFill>
          <a:latin typeface="+mn-lt"/>
          <a:ea typeface="+mn-ea"/>
          <a:cs typeface="+mn-cs"/>
        </a:defRPr>
      </a:lvl3pPr>
      <a:lvl4pPr marL="1600200" indent="-228600" algn="l" defTabSz="914400" rtl="0" eaLnBrk="1" latinLnBrk="0" hangingPunct="1">
        <a:spcBef>
          <a:spcPct val="20000"/>
        </a:spcBef>
        <a:buClr>
          <a:srgbClr val="000066"/>
        </a:buClr>
        <a:buFontTx/>
        <a:buBlip>
          <a:blip r:embed="rId14"/>
        </a:buBlip>
        <a:defRPr sz="2000" kern="1200">
          <a:solidFill>
            <a:srgbClr val="000066"/>
          </a:solidFill>
          <a:latin typeface="+mn-lt"/>
          <a:ea typeface="+mn-ea"/>
          <a:cs typeface="+mn-cs"/>
        </a:defRPr>
      </a:lvl4pPr>
      <a:lvl5pPr marL="2057400" indent="-228600" algn="l" defTabSz="914400" rtl="0" eaLnBrk="1" latinLnBrk="0" hangingPunct="1">
        <a:spcBef>
          <a:spcPct val="20000"/>
        </a:spcBef>
        <a:buClr>
          <a:srgbClr val="000066"/>
        </a:buClr>
        <a:buFontTx/>
        <a:buBlip>
          <a:blip r:embed="rId14"/>
        </a:buBlip>
        <a:defRPr sz="2000" kern="1200">
          <a:solidFill>
            <a:srgbClr val="0000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8991600" cy="1981201"/>
          </a:xfrm>
        </p:spPr>
        <p:txBody>
          <a:bodyPr>
            <a:noAutofit/>
          </a:bodyPr>
          <a:lstStyle/>
          <a:p>
            <a:pPr algn="ctr"/>
            <a:r>
              <a:rPr lang="en-US" sz="2400" i="1" dirty="0" smtClean="0">
                <a:ln w="12700">
                  <a:solidFill>
                    <a:schemeClr val="bg1"/>
                  </a:solidFill>
                  <a:prstDash val="solid"/>
                </a:ln>
                <a:solidFill>
                  <a:srgbClr val="000066"/>
                </a:solidFill>
                <a:latin typeface="Arial Black" pitchFamily="34" charset="0"/>
              </a:rPr>
              <a:t>POSITIONING BROKEN ARROW FOR THE FUTURE:</a:t>
            </a:r>
            <a:br>
              <a:rPr lang="en-US" sz="2400" i="1" dirty="0" smtClean="0">
                <a:ln w="12700">
                  <a:solidFill>
                    <a:schemeClr val="bg1"/>
                  </a:solidFill>
                  <a:prstDash val="solid"/>
                </a:ln>
                <a:solidFill>
                  <a:srgbClr val="000066"/>
                </a:solidFill>
                <a:latin typeface="Arial Black" pitchFamily="34" charset="0"/>
              </a:rPr>
            </a:br>
            <a:r>
              <a:rPr lang="en-US" sz="3600" dirty="0" smtClean="0">
                <a:ln w="12700">
                  <a:solidFill>
                    <a:schemeClr val="bg1"/>
                  </a:solidFill>
                  <a:prstDash val="solid"/>
                </a:ln>
                <a:solidFill>
                  <a:srgbClr val="000066"/>
                </a:solidFill>
                <a:latin typeface="Arial Black" pitchFamily="34" charset="0"/>
              </a:rPr>
              <a:t>VERDIGRIS RIVER WATER TREATMENT PLANT AND WATER SUPPLY SYSTEM IMPROVEMENTS</a:t>
            </a:r>
            <a:endParaRPr lang="en-US" sz="3600" dirty="0">
              <a:ln w="12700">
                <a:solidFill>
                  <a:schemeClr val="bg1"/>
                </a:solidFill>
                <a:prstDash val="solid"/>
              </a:ln>
              <a:solidFill>
                <a:srgbClr val="000066"/>
              </a:solidFill>
              <a:latin typeface="Arial Black" pitchFamily="34" charset="0"/>
            </a:endParaRPr>
          </a:p>
        </p:txBody>
      </p:sp>
      <p:sp>
        <p:nvSpPr>
          <p:cNvPr id="3" name="Subtitle 2"/>
          <p:cNvSpPr>
            <a:spLocks noGrp="1"/>
          </p:cNvSpPr>
          <p:nvPr>
            <p:ph type="subTitle" idx="1"/>
          </p:nvPr>
        </p:nvSpPr>
        <p:spPr>
          <a:xfrm>
            <a:off x="1371600" y="5867400"/>
            <a:ext cx="6400800" cy="533400"/>
          </a:xfrm>
        </p:spPr>
        <p:txBody>
          <a:bodyPr/>
          <a:lstStyle/>
          <a:p>
            <a:r>
              <a:rPr lang="en-US" b="1" dirty="0" smtClean="0">
                <a:latin typeface="Cambria" pitchFamily="18" charset="0"/>
              </a:rPr>
              <a:t>Spring 2013</a:t>
            </a:r>
            <a:endParaRPr lang="en-US" b="1"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a:t>
            </a:fld>
            <a:endParaRPr lang="en-US" dirty="0"/>
          </a:p>
        </p:txBody>
      </p:sp>
      <p:sp>
        <p:nvSpPr>
          <p:cNvPr id="5" name="TextBox 4"/>
          <p:cNvSpPr txBox="1"/>
          <p:nvPr/>
        </p:nvSpPr>
        <p:spPr>
          <a:xfrm>
            <a:off x="3115397" y="4572000"/>
            <a:ext cx="2813591" cy="369332"/>
          </a:xfrm>
          <a:prstGeom prst="rect">
            <a:avLst/>
          </a:prstGeom>
          <a:noFill/>
        </p:spPr>
        <p:txBody>
          <a:bodyPr wrap="none" rtlCol="0">
            <a:spAutoFit/>
          </a:bodyPr>
          <a:lstStyle/>
          <a:p>
            <a:r>
              <a:rPr lang="en-US" b="1" i="1" dirty="0" smtClean="0">
                <a:solidFill>
                  <a:srgbClr val="000099"/>
                </a:solidFill>
                <a:latin typeface="Arial" pitchFamily="34" charset="0"/>
                <a:cs typeface="Arial" pitchFamily="34" charset="0"/>
              </a:rPr>
              <a:t>Where opportunity lives</a:t>
            </a:r>
            <a:endParaRPr lang="en-US" b="1" i="1" dirty="0">
              <a:solidFill>
                <a:srgbClr val="000099"/>
              </a:solidFill>
              <a:latin typeface="Arial" pitchFamily="34" charset="0"/>
              <a:cs typeface="Arial" pitchFamily="34" charset="0"/>
            </a:endParaRPr>
          </a:p>
        </p:txBody>
      </p:sp>
    </p:spTree>
    <p:extLst>
      <p:ext uri="{BB962C8B-B14F-4D97-AF65-F5344CB8AC3E}">
        <p14:creationId xmlns:p14="http://schemas.microsoft.com/office/powerpoint/2010/main" val="176324856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Water Supply Master Plan</a:t>
            </a:r>
            <a:endParaRPr lang="en-US" dirty="0">
              <a:latin typeface="Arial Black" pitchFamily="34" charset="0"/>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Water Supply Master Plan Development</a:t>
            </a:r>
          </a:p>
          <a:p>
            <a:pPr lvl="1">
              <a:buFont typeface="Arial" pitchFamily="34" charset="0"/>
              <a:buChar char="•"/>
            </a:pPr>
            <a:r>
              <a:rPr lang="en-US" sz="2000" dirty="0" smtClean="0">
                <a:latin typeface="Arial" pitchFamily="34" charset="0"/>
                <a:cs typeface="Arial" pitchFamily="34" charset="0"/>
              </a:rPr>
              <a:t>April 2, 2007, the City Council enters into an Agreement with HDR Engineering, Inc. in order to evaluate, investigate and develop a Water Supply Master Plan that implements the recommendations of the Long Range Water Supply Committee.</a:t>
            </a:r>
          </a:p>
          <a:p>
            <a:pPr lvl="1">
              <a:buFont typeface="Arial" pitchFamily="34" charset="0"/>
              <a:buChar char="•"/>
            </a:pPr>
            <a:r>
              <a:rPr lang="en-US" sz="2000" dirty="0" smtClean="0">
                <a:latin typeface="Arial" pitchFamily="34" charset="0"/>
                <a:cs typeface="Arial" pitchFamily="34" charset="0"/>
              </a:rPr>
              <a:t>March 18, </a:t>
            </a:r>
            <a:r>
              <a:rPr lang="en-US" sz="2000" dirty="0">
                <a:latin typeface="Arial" pitchFamily="34" charset="0"/>
                <a:cs typeface="Arial" pitchFamily="34" charset="0"/>
              </a:rPr>
              <a:t>2008, the </a:t>
            </a:r>
            <a:r>
              <a:rPr lang="en-US" sz="2000" dirty="0" smtClean="0">
                <a:latin typeface="Arial" pitchFamily="34" charset="0"/>
                <a:cs typeface="Arial" pitchFamily="34" charset="0"/>
              </a:rPr>
              <a:t>Plan </a:t>
            </a:r>
            <a:r>
              <a:rPr lang="en-US" sz="2000" dirty="0">
                <a:latin typeface="Arial" pitchFamily="34" charset="0"/>
                <a:cs typeface="Arial" pitchFamily="34" charset="0"/>
              </a:rPr>
              <a:t>Development Report which develops a working Water Supply Master Plan for the </a:t>
            </a:r>
            <a:r>
              <a:rPr lang="en-US" sz="2000" dirty="0" smtClean="0">
                <a:latin typeface="Arial" pitchFamily="34" charset="0"/>
                <a:cs typeface="Arial" pitchFamily="34" charset="0"/>
              </a:rPr>
              <a:t>community was presented to Broken Arrow Municipal Authority.  </a:t>
            </a:r>
            <a:r>
              <a:rPr lang="en-US" sz="2000" dirty="0">
                <a:latin typeface="Arial" pitchFamily="34" charset="0"/>
                <a:cs typeface="Arial" pitchFamily="34" charset="0"/>
              </a:rPr>
              <a:t>The </a:t>
            </a:r>
            <a:r>
              <a:rPr lang="en-US" sz="2000" dirty="0" smtClean="0">
                <a:latin typeface="Arial" pitchFamily="34" charset="0"/>
                <a:cs typeface="Arial" pitchFamily="34" charset="0"/>
              </a:rPr>
              <a:t>Master Plan investigates </a:t>
            </a:r>
            <a:r>
              <a:rPr lang="en-US" sz="2000" dirty="0">
                <a:latin typeface="Arial" pitchFamily="34" charset="0"/>
                <a:cs typeface="Arial" pitchFamily="34" charset="0"/>
              </a:rPr>
              <a:t>and examines the following critical issues out to the year 2060:</a:t>
            </a:r>
          </a:p>
          <a:p>
            <a:pPr lvl="2">
              <a:buFont typeface="Arial" pitchFamily="34" charset="0"/>
              <a:buChar char="•"/>
            </a:pPr>
            <a:r>
              <a:rPr lang="en-US" sz="2000" dirty="0">
                <a:latin typeface="Arial" pitchFamily="34" charset="0"/>
                <a:cs typeface="Arial" pitchFamily="34" charset="0"/>
              </a:rPr>
              <a:t>Water Demand Projections;</a:t>
            </a:r>
          </a:p>
          <a:p>
            <a:pPr lvl="2">
              <a:buFont typeface="Arial" pitchFamily="34" charset="0"/>
              <a:buChar char="•"/>
            </a:pPr>
            <a:r>
              <a:rPr lang="en-US" sz="2000" dirty="0">
                <a:latin typeface="Arial" pitchFamily="34" charset="0"/>
                <a:cs typeface="Arial" pitchFamily="34" charset="0"/>
              </a:rPr>
              <a:t>Raw Water Storage and Reserve </a:t>
            </a:r>
            <a:r>
              <a:rPr lang="en-US" sz="2000" dirty="0" smtClean="0">
                <a:latin typeface="Arial" pitchFamily="34" charset="0"/>
                <a:cs typeface="Arial" pitchFamily="34" charset="0"/>
              </a:rPr>
              <a:t>Capacity;</a:t>
            </a:r>
            <a:endParaRPr lang="en-US" sz="2000" dirty="0">
              <a:latin typeface="Arial" pitchFamily="34" charset="0"/>
              <a:cs typeface="Arial" pitchFamily="34" charset="0"/>
            </a:endParaRPr>
          </a:p>
          <a:p>
            <a:pPr lvl="2">
              <a:buFont typeface="Arial" pitchFamily="34" charset="0"/>
              <a:buChar char="•"/>
            </a:pPr>
            <a:r>
              <a:rPr lang="en-US" sz="2000" dirty="0">
                <a:latin typeface="Arial" pitchFamily="34" charset="0"/>
                <a:cs typeface="Arial" pitchFamily="34" charset="0"/>
              </a:rPr>
              <a:t>Source Water Quality and Treatability; and</a:t>
            </a:r>
          </a:p>
          <a:p>
            <a:pPr lvl="2">
              <a:buFont typeface="Arial" pitchFamily="34" charset="0"/>
              <a:buChar char="•"/>
            </a:pPr>
            <a:r>
              <a:rPr lang="en-US" sz="2000" dirty="0">
                <a:latin typeface="Arial" pitchFamily="34" charset="0"/>
                <a:cs typeface="Arial" pitchFamily="34" charset="0"/>
              </a:rPr>
              <a:t>Water Treatment Process Alternatives and Conceptual Design</a:t>
            </a:r>
          </a:p>
          <a:p>
            <a:pPr lvl="1"/>
            <a:endParaRPr lang="en-US" sz="24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10</a:t>
            </a:fld>
            <a:endParaRPr lang="en-US" dirty="0"/>
          </a:p>
        </p:txBody>
      </p:sp>
    </p:spTree>
    <p:extLst>
      <p:ext uri="{BB962C8B-B14F-4D97-AF65-F5344CB8AC3E}">
        <p14:creationId xmlns:p14="http://schemas.microsoft.com/office/powerpoint/2010/main" val="108918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Water Supply Master Plan</a:t>
            </a:r>
            <a:endParaRPr lang="en-US" dirty="0">
              <a:latin typeface="Arial Black" pitchFamily="34" charset="0"/>
            </a:endParaRPr>
          </a:p>
        </p:txBody>
      </p:sp>
      <p:sp>
        <p:nvSpPr>
          <p:cNvPr id="3" name="Content Placeholder 2"/>
          <p:cNvSpPr>
            <a:spLocks noGrp="1"/>
          </p:cNvSpPr>
          <p:nvPr>
            <p:ph idx="1"/>
          </p:nvPr>
        </p:nvSpPr>
        <p:spPr>
          <a:xfrm>
            <a:off x="304800" y="1371600"/>
            <a:ext cx="8686800" cy="5257800"/>
          </a:xfrm>
        </p:spPr>
        <p:txBody>
          <a:bodyPr>
            <a:normAutofit fontScale="92500" lnSpcReduction="10000"/>
          </a:bodyPr>
          <a:lstStyle/>
          <a:p>
            <a:pPr>
              <a:buFont typeface="Arial" pitchFamily="34" charset="0"/>
              <a:buChar char="•"/>
            </a:pPr>
            <a:r>
              <a:rPr lang="en-US" sz="3000" b="1" dirty="0" smtClean="0">
                <a:latin typeface="Arial" pitchFamily="34" charset="0"/>
                <a:cs typeface="Arial" pitchFamily="34" charset="0"/>
              </a:rPr>
              <a:t>Water Supply Master Plan Recommendations</a:t>
            </a:r>
          </a:p>
          <a:p>
            <a:pPr lvl="1">
              <a:buFont typeface="Arial" pitchFamily="34" charset="0"/>
              <a:buChar char="•"/>
            </a:pPr>
            <a:r>
              <a:rPr lang="en-US" sz="2200" dirty="0" smtClean="0">
                <a:latin typeface="Arial" pitchFamily="34" charset="0"/>
                <a:cs typeface="Arial" pitchFamily="34" charset="0"/>
              </a:rPr>
              <a:t>Phase I Recommendations to 2028</a:t>
            </a:r>
          </a:p>
          <a:p>
            <a:pPr lvl="2">
              <a:buFont typeface="Arial" pitchFamily="34" charset="0"/>
              <a:buChar char="•"/>
            </a:pPr>
            <a:r>
              <a:rPr lang="en-US" sz="2200" dirty="0" smtClean="0">
                <a:latin typeface="Arial" pitchFamily="34" charset="0"/>
                <a:cs typeface="Arial" pitchFamily="34" charset="0"/>
              </a:rPr>
              <a:t>Rehabilitate raw </a:t>
            </a:r>
            <a:r>
              <a:rPr lang="en-US" sz="2200" dirty="0">
                <a:latin typeface="Arial" pitchFamily="34" charset="0"/>
                <a:cs typeface="Arial" pitchFamily="34" charset="0"/>
              </a:rPr>
              <a:t>w</a:t>
            </a:r>
            <a:r>
              <a:rPr lang="en-US" sz="2200" dirty="0" smtClean="0">
                <a:latin typeface="Arial" pitchFamily="34" charset="0"/>
                <a:cs typeface="Arial" pitchFamily="34" charset="0"/>
              </a:rPr>
              <a:t>ater </a:t>
            </a:r>
            <a:r>
              <a:rPr lang="en-US" sz="2200" dirty="0">
                <a:latin typeface="Arial" pitchFamily="34" charset="0"/>
                <a:cs typeface="Arial" pitchFamily="34" charset="0"/>
              </a:rPr>
              <a:t>i</a:t>
            </a:r>
            <a:r>
              <a:rPr lang="en-US" sz="2200" dirty="0" smtClean="0">
                <a:latin typeface="Arial" pitchFamily="34" charset="0"/>
                <a:cs typeface="Arial" pitchFamily="34" charset="0"/>
              </a:rPr>
              <a:t>ntake structure</a:t>
            </a:r>
          </a:p>
          <a:p>
            <a:pPr lvl="2">
              <a:buFont typeface="Arial" pitchFamily="34" charset="0"/>
              <a:buChar char="•"/>
            </a:pPr>
            <a:r>
              <a:rPr lang="en-US" sz="2200" dirty="0" smtClean="0">
                <a:latin typeface="Arial" pitchFamily="34" charset="0"/>
                <a:cs typeface="Arial" pitchFamily="34" charset="0"/>
              </a:rPr>
              <a:t>New raw </a:t>
            </a:r>
            <a:r>
              <a:rPr lang="en-US" sz="2200" dirty="0">
                <a:latin typeface="Arial" pitchFamily="34" charset="0"/>
                <a:cs typeface="Arial" pitchFamily="34" charset="0"/>
              </a:rPr>
              <a:t>w</a:t>
            </a:r>
            <a:r>
              <a:rPr lang="en-US" sz="2200" dirty="0" smtClean="0">
                <a:latin typeface="Arial" pitchFamily="34" charset="0"/>
                <a:cs typeface="Arial" pitchFamily="34" charset="0"/>
              </a:rPr>
              <a:t>ater </a:t>
            </a:r>
            <a:r>
              <a:rPr lang="en-US" sz="2200" dirty="0">
                <a:latin typeface="Arial" pitchFamily="34" charset="0"/>
                <a:cs typeface="Arial" pitchFamily="34" charset="0"/>
              </a:rPr>
              <a:t>s</a:t>
            </a:r>
            <a:r>
              <a:rPr lang="en-US" sz="2200" dirty="0" smtClean="0">
                <a:latin typeface="Arial" pitchFamily="34" charset="0"/>
                <a:cs typeface="Arial" pitchFamily="34" charset="0"/>
              </a:rPr>
              <a:t>upply </a:t>
            </a:r>
            <a:r>
              <a:rPr lang="en-US" sz="2200" dirty="0">
                <a:latin typeface="Arial" pitchFamily="34" charset="0"/>
                <a:cs typeface="Arial" pitchFamily="34" charset="0"/>
              </a:rPr>
              <a:t>l</a:t>
            </a:r>
            <a:r>
              <a:rPr lang="en-US" sz="2200" dirty="0" smtClean="0">
                <a:latin typeface="Arial" pitchFamily="34" charset="0"/>
                <a:cs typeface="Arial" pitchFamily="34" charset="0"/>
              </a:rPr>
              <a:t>ine to reservoir</a:t>
            </a:r>
          </a:p>
          <a:p>
            <a:pPr lvl="2">
              <a:buFont typeface="Arial" pitchFamily="34" charset="0"/>
              <a:buChar char="•"/>
            </a:pPr>
            <a:r>
              <a:rPr lang="en-US" sz="2200" dirty="0" smtClean="0">
                <a:latin typeface="Arial" pitchFamily="34" charset="0"/>
                <a:cs typeface="Arial" pitchFamily="34" charset="0"/>
              </a:rPr>
              <a:t>New 150 MG reservoir</a:t>
            </a:r>
          </a:p>
          <a:p>
            <a:pPr lvl="2">
              <a:buFont typeface="Arial" pitchFamily="34" charset="0"/>
              <a:buChar char="•"/>
            </a:pPr>
            <a:r>
              <a:rPr lang="en-US" sz="2200" dirty="0" smtClean="0">
                <a:latin typeface="Arial" pitchFamily="34" charset="0"/>
                <a:cs typeface="Arial" pitchFamily="34" charset="0"/>
              </a:rPr>
              <a:t>New 15 MGD membrane </a:t>
            </a:r>
            <a:r>
              <a:rPr lang="en-US" sz="2200" dirty="0">
                <a:latin typeface="Arial" pitchFamily="34" charset="0"/>
                <a:cs typeface="Arial" pitchFamily="34" charset="0"/>
              </a:rPr>
              <a:t>t</a:t>
            </a:r>
            <a:r>
              <a:rPr lang="en-US" sz="2200" dirty="0" smtClean="0">
                <a:latin typeface="Arial" pitchFamily="34" charset="0"/>
                <a:cs typeface="Arial" pitchFamily="34" charset="0"/>
              </a:rPr>
              <a:t>reatment </a:t>
            </a:r>
            <a:r>
              <a:rPr lang="en-US" sz="2200" dirty="0">
                <a:latin typeface="Arial" pitchFamily="34" charset="0"/>
                <a:cs typeface="Arial" pitchFamily="34" charset="0"/>
              </a:rPr>
              <a:t>f</a:t>
            </a:r>
            <a:r>
              <a:rPr lang="en-US" sz="2200" dirty="0" smtClean="0">
                <a:latin typeface="Arial" pitchFamily="34" charset="0"/>
                <a:cs typeface="Arial" pitchFamily="34" charset="0"/>
              </a:rPr>
              <a:t>acility</a:t>
            </a:r>
          </a:p>
          <a:p>
            <a:pPr lvl="2">
              <a:buFont typeface="Arial" pitchFamily="34" charset="0"/>
              <a:buChar char="•"/>
            </a:pPr>
            <a:r>
              <a:rPr lang="en-US" sz="2200" dirty="0" smtClean="0">
                <a:latin typeface="Arial" pitchFamily="34" charset="0"/>
                <a:cs typeface="Arial" pitchFamily="34" charset="0"/>
              </a:rPr>
              <a:t>Convert Secondary Disinfection from Free Chlorine to Chloramines to reduce disinfection byproduct formation potential</a:t>
            </a:r>
          </a:p>
          <a:p>
            <a:pPr lvl="2">
              <a:buFont typeface="Arial" pitchFamily="34" charset="0"/>
              <a:buChar char="•"/>
            </a:pPr>
            <a:r>
              <a:rPr lang="en-US" sz="2200" dirty="0" smtClean="0">
                <a:latin typeface="Arial" pitchFamily="34" charset="0"/>
                <a:cs typeface="Arial" pitchFamily="34" charset="0"/>
              </a:rPr>
              <a:t>New 4-MG clearwell</a:t>
            </a:r>
          </a:p>
          <a:p>
            <a:pPr lvl="2">
              <a:buFont typeface="Arial" pitchFamily="34" charset="0"/>
              <a:buChar char="•"/>
            </a:pPr>
            <a:r>
              <a:rPr lang="en-US" sz="2200" dirty="0" smtClean="0">
                <a:latin typeface="Arial" pitchFamily="34" charset="0"/>
                <a:cs typeface="Arial" pitchFamily="34" charset="0"/>
              </a:rPr>
              <a:t>New high </a:t>
            </a:r>
            <a:r>
              <a:rPr lang="en-US" sz="2200" dirty="0">
                <a:latin typeface="Arial" pitchFamily="34" charset="0"/>
                <a:cs typeface="Arial" pitchFamily="34" charset="0"/>
              </a:rPr>
              <a:t>s</a:t>
            </a:r>
            <a:r>
              <a:rPr lang="en-US" sz="2200" dirty="0" smtClean="0">
                <a:latin typeface="Arial" pitchFamily="34" charset="0"/>
                <a:cs typeface="Arial" pitchFamily="34" charset="0"/>
              </a:rPr>
              <a:t>ervice </a:t>
            </a:r>
            <a:r>
              <a:rPr lang="en-US" sz="2200" dirty="0">
                <a:latin typeface="Arial" pitchFamily="34" charset="0"/>
                <a:cs typeface="Arial" pitchFamily="34" charset="0"/>
              </a:rPr>
              <a:t>p</a:t>
            </a:r>
            <a:r>
              <a:rPr lang="en-US" sz="2200" dirty="0" smtClean="0">
                <a:latin typeface="Arial" pitchFamily="34" charset="0"/>
                <a:cs typeface="Arial" pitchFamily="34" charset="0"/>
              </a:rPr>
              <a:t>ump </a:t>
            </a:r>
            <a:r>
              <a:rPr lang="en-US" sz="2200" dirty="0">
                <a:latin typeface="Arial" pitchFamily="34" charset="0"/>
                <a:cs typeface="Arial" pitchFamily="34" charset="0"/>
              </a:rPr>
              <a:t>s</a:t>
            </a:r>
            <a:r>
              <a:rPr lang="en-US" sz="2200" dirty="0" smtClean="0">
                <a:latin typeface="Arial" pitchFamily="34" charset="0"/>
                <a:cs typeface="Arial" pitchFamily="34" charset="0"/>
              </a:rPr>
              <a:t>tation</a:t>
            </a:r>
          </a:p>
          <a:p>
            <a:pPr lvl="1">
              <a:buFont typeface="Arial" pitchFamily="34" charset="0"/>
              <a:buChar char="•"/>
            </a:pPr>
            <a:r>
              <a:rPr lang="en-US" sz="2200" dirty="0">
                <a:latin typeface="Arial" pitchFamily="34" charset="0"/>
                <a:cs typeface="Arial" pitchFamily="34" charset="0"/>
              </a:rPr>
              <a:t>Phase </a:t>
            </a:r>
            <a:r>
              <a:rPr lang="en-US" sz="2200" dirty="0" smtClean="0">
                <a:latin typeface="Arial" pitchFamily="34" charset="0"/>
                <a:cs typeface="Arial" pitchFamily="34" charset="0"/>
              </a:rPr>
              <a:t>II </a:t>
            </a:r>
            <a:r>
              <a:rPr lang="en-US" sz="2200" dirty="0">
                <a:latin typeface="Arial" pitchFamily="34" charset="0"/>
                <a:cs typeface="Arial" pitchFamily="34" charset="0"/>
              </a:rPr>
              <a:t>Recommendations to </a:t>
            </a:r>
            <a:r>
              <a:rPr lang="en-US" sz="2200" dirty="0" smtClean="0">
                <a:latin typeface="Arial" pitchFamily="34" charset="0"/>
                <a:cs typeface="Arial" pitchFamily="34" charset="0"/>
              </a:rPr>
              <a:t>2060</a:t>
            </a:r>
            <a:endParaRPr lang="en-US" sz="2200" dirty="0">
              <a:latin typeface="Arial" pitchFamily="34" charset="0"/>
              <a:cs typeface="Arial" pitchFamily="34" charset="0"/>
            </a:endParaRPr>
          </a:p>
          <a:p>
            <a:pPr lvl="2">
              <a:buFont typeface="Arial" pitchFamily="34" charset="0"/>
              <a:buChar char="•"/>
            </a:pPr>
            <a:r>
              <a:rPr lang="en-US" sz="2200" dirty="0">
                <a:latin typeface="Arial" pitchFamily="34" charset="0"/>
                <a:cs typeface="Arial" pitchFamily="34" charset="0"/>
              </a:rPr>
              <a:t>Rehabilitate </a:t>
            </a:r>
            <a:r>
              <a:rPr lang="en-US" sz="2200" dirty="0" smtClean="0">
                <a:latin typeface="Arial" pitchFamily="34" charset="0"/>
                <a:cs typeface="Arial" pitchFamily="34" charset="0"/>
              </a:rPr>
              <a:t>raw water intake </a:t>
            </a:r>
            <a:r>
              <a:rPr lang="en-US" sz="2200" dirty="0">
                <a:latin typeface="Arial" pitchFamily="34" charset="0"/>
                <a:cs typeface="Arial" pitchFamily="34" charset="0"/>
              </a:rPr>
              <a:t>structure</a:t>
            </a:r>
          </a:p>
          <a:p>
            <a:pPr lvl="2">
              <a:buFont typeface="Arial" pitchFamily="34" charset="0"/>
              <a:buChar char="•"/>
            </a:pPr>
            <a:r>
              <a:rPr lang="en-US" sz="2200" dirty="0">
                <a:latin typeface="Arial" pitchFamily="34" charset="0"/>
                <a:cs typeface="Arial" pitchFamily="34" charset="0"/>
              </a:rPr>
              <a:t>New </a:t>
            </a:r>
            <a:r>
              <a:rPr lang="en-US" sz="2200" dirty="0" smtClean="0">
                <a:latin typeface="Arial" pitchFamily="34" charset="0"/>
                <a:cs typeface="Arial" pitchFamily="34" charset="0"/>
              </a:rPr>
              <a:t>additional 150 MG raw water reservoir</a:t>
            </a:r>
          </a:p>
          <a:p>
            <a:pPr lvl="2">
              <a:buFont typeface="Arial" pitchFamily="34" charset="0"/>
              <a:buChar char="•"/>
            </a:pPr>
            <a:r>
              <a:rPr lang="en-US" sz="2200" dirty="0" smtClean="0">
                <a:latin typeface="Arial" pitchFamily="34" charset="0"/>
                <a:cs typeface="Arial" pitchFamily="34" charset="0"/>
              </a:rPr>
              <a:t>Expand high service pump station equipment</a:t>
            </a:r>
          </a:p>
          <a:p>
            <a:pPr lvl="2">
              <a:buFont typeface="Arial" pitchFamily="34" charset="0"/>
              <a:buChar char="•"/>
            </a:pPr>
            <a:r>
              <a:rPr lang="en-US" sz="2200" dirty="0" smtClean="0">
                <a:latin typeface="Arial" pitchFamily="34" charset="0"/>
                <a:cs typeface="Arial" pitchFamily="34" charset="0"/>
              </a:rPr>
              <a:t>New finished water supply line to the distribution system</a:t>
            </a:r>
          </a:p>
          <a:p>
            <a:pPr lvl="2">
              <a:buFont typeface="Arial" pitchFamily="34" charset="0"/>
              <a:buChar char="•"/>
            </a:pPr>
            <a:endParaRPr lang="en-US" sz="2000"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11</a:t>
            </a:fld>
            <a:endParaRPr lang="en-US" dirty="0"/>
          </a:p>
        </p:txBody>
      </p:sp>
    </p:spTree>
    <p:extLst>
      <p:ext uri="{BB962C8B-B14F-4D97-AF65-F5344CB8AC3E}">
        <p14:creationId xmlns:p14="http://schemas.microsoft.com/office/powerpoint/2010/main" val="260709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arn(inVertical)">
                                      <p:cBhvr>
                                        <p:cTn id="40" dur="500"/>
                                        <p:tgtEl>
                                          <p:spTgt spid="3">
                                            <p:txEl>
                                              <p:pRg st="11" end="11"/>
                                            </p:tx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arn(inVertical)">
                                      <p:cBhvr>
                                        <p:cTn id="43" dur="500"/>
                                        <p:tgtEl>
                                          <p:spTgt spid="3">
                                            <p:txEl>
                                              <p:pRg st="12" end="12"/>
                                            </p:tx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arn(inVertical)">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Water Facility Improvements</a:t>
            </a:r>
            <a:endParaRPr lang="en-US" dirty="0">
              <a:latin typeface="Arial Black" pitchFamily="34"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Water Source Confirmation Testing</a:t>
            </a:r>
          </a:p>
          <a:p>
            <a:pPr lvl="1">
              <a:buFont typeface="Arial" pitchFamily="34" charset="0"/>
              <a:buChar char="•"/>
            </a:pPr>
            <a:r>
              <a:rPr lang="en-US" sz="2000" dirty="0" smtClean="0">
                <a:latin typeface="Arial" pitchFamily="34" charset="0"/>
                <a:cs typeface="Arial" pitchFamily="34" charset="0"/>
              </a:rPr>
              <a:t>June 17, 2008, City Council entered into an Agreement with HDR Engineering, Inc. to perform extensive pilot testing of the source water in order to determine the best water treatment and secondary disinfection process based upon our specific water quality.</a:t>
            </a:r>
          </a:p>
          <a:p>
            <a:pPr lvl="1">
              <a:buFont typeface="Arial" pitchFamily="34" charset="0"/>
              <a:buChar char="•"/>
            </a:pPr>
            <a:r>
              <a:rPr lang="en-US" sz="2000" dirty="0">
                <a:latin typeface="Arial" pitchFamily="34" charset="0"/>
                <a:cs typeface="Arial" pitchFamily="34" charset="0"/>
              </a:rPr>
              <a:t>The Membrane Filtration Pilot Study concluded that microfiltration through a membrane was a good treatment process specifically suited for the City of Broken Arrow source water, the Verdigris River</a:t>
            </a:r>
            <a:r>
              <a:rPr lang="en-US" sz="2000" dirty="0" smtClean="0">
                <a:latin typeface="Arial" pitchFamily="34" charset="0"/>
                <a:cs typeface="Arial" pitchFamily="34" charset="0"/>
              </a:rPr>
              <a:t>.</a:t>
            </a:r>
          </a:p>
          <a:p>
            <a:pPr lvl="1">
              <a:buFont typeface="Arial" pitchFamily="34" charset="0"/>
              <a:buChar char="•"/>
            </a:pPr>
            <a:r>
              <a:rPr lang="en-US" sz="2000" dirty="0" smtClean="0">
                <a:latin typeface="Arial" pitchFamily="34" charset="0"/>
                <a:cs typeface="Arial" pitchFamily="34" charset="0"/>
              </a:rPr>
              <a:t>October 1, 2009, Membrane Filtration Pilot Study Report was sent to Oklahoma Department of Environmental Quality for approval from the State of Oklahoma governing agency.</a:t>
            </a:r>
          </a:p>
          <a:p>
            <a:pPr lvl="1">
              <a:buFont typeface="Arial" pitchFamily="34" charset="0"/>
              <a:buChar char="•"/>
            </a:pPr>
            <a:r>
              <a:rPr lang="en-US" sz="2000" dirty="0" smtClean="0">
                <a:latin typeface="Arial" pitchFamily="34" charset="0"/>
                <a:cs typeface="Arial" pitchFamily="34" charset="0"/>
              </a:rPr>
              <a:t>April 24, 2010, Oklahoma Department of Environmental Quality approves the Membrane Filtration Pilot Study.</a:t>
            </a:r>
          </a:p>
          <a:p>
            <a:pPr lvl="1">
              <a:buFont typeface="Arial" pitchFamily="34" charset="0"/>
              <a:buChar char="•"/>
            </a:pPr>
            <a:endParaRPr lang="en-US" sz="2000"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12</a:t>
            </a:fld>
            <a:endParaRPr lang="en-US" dirty="0"/>
          </a:p>
        </p:txBody>
      </p:sp>
    </p:spTree>
    <p:extLst>
      <p:ext uri="{BB962C8B-B14F-4D97-AF65-F5344CB8AC3E}">
        <p14:creationId xmlns:p14="http://schemas.microsoft.com/office/powerpoint/2010/main" val="158416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Water Facility Improvements</a:t>
            </a:r>
            <a:endParaRPr lang="en-US" dirty="0">
              <a:latin typeface="Arial Black" pitchFamily="34" charset="0"/>
            </a:endParaRPr>
          </a:p>
        </p:txBody>
      </p:sp>
      <p:sp>
        <p:nvSpPr>
          <p:cNvPr id="3" name="Content Placeholder 2"/>
          <p:cNvSpPr>
            <a:spLocks noGrp="1"/>
          </p:cNvSpPr>
          <p:nvPr>
            <p:ph idx="1"/>
          </p:nvPr>
        </p:nvSpPr>
        <p:spPr>
          <a:xfrm>
            <a:off x="304800" y="1371600"/>
            <a:ext cx="8610600" cy="5105400"/>
          </a:xfrm>
        </p:spPr>
        <p:txBody>
          <a:bodyPr>
            <a:normAutofit/>
          </a:bodyPr>
          <a:lstStyle/>
          <a:p>
            <a:pPr>
              <a:buFont typeface="Arial" pitchFamily="34" charset="0"/>
              <a:buChar char="•"/>
            </a:pPr>
            <a:r>
              <a:rPr lang="en-US" sz="2800" b="1" dirty="0" smtClean="0">
                <a:latin typeface="Arial" pitchFamily="34" charset="0"/>
                <a:cs typeface="Arial" pitchFamily="34" charset="0"/>
              </a:rPr>
              <a:t>Verdigris River Water Treatment Facility</a:t>
            </a:r>
            <a:endParaRPr lang="en-US" dirty="0" smtClean="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September 15, 2009, the City Council/BAMA enters into an Agreement with HDR Engineering, Inc. to provide consulting services for the design of a new membrane water treatment facility.</a:t>
            </a:r>
          </a:p>
          <a:p>
            <a:pPr lvl="1">
              <a:buFont typeface="Arial" pitchFamily="34" charset="0"/>
              <a:buChar char="•"/>
            </a:pPr>
            <a:r>
              <a:rPr lang="en-US" sz="2000" dirty="0">
                <a:latin typeface="Arial" pitchFamily="34" charset="0"/>
                <a:cs typeface="Arial" pitchFamily="34" charset="0"/>
              </a:rPr>
              <a:t>August 19, 2011, State of Oklahoma Department of Environmental Quality (ODEQ) approves the Engineering Report that details the proposed new membrane filtration treatment process and conversion from chlorination to chloramination for the secondary disinfection process.</a:t>
            </a:r>
          </a:p>
          <a:p>
            <a:pPr lvl="1">
              <a:buFont typeface="Arial" pitchFamily="34" charset="0"/>
              <a:buChar char="•"/>
            </a:pPr>
            <a:r>
              <a:rPr lang="en-US" sz="2000" dirty="0">
                <a:latin typeface="Arial" pitchFamily="34" charset="0"/>
                <a:cs typeface="Arial" pitchFamily="34" charset="0"/>
              </a:rPr>
              <a:t>October 14, 2011, State of Oklahoma Department of Environmental Quality (ODEQ) grants the Permit to Construct a new 20 MGD Membrane Filtration water treatment facility using the Verdigris River for a water source and conversion to chloramination for secondary disinfection.</a:t>
            </a:r>
          </a:p>
          <a:p>
            <a:pPr lvl="1">
              <a:buFont typeface="Arial" pitchFamily="34" charset="0"/>
              <a:buChar char="•"/>
            </a:pPr>
            <a:endParaRPr lang="en-US" sz="2600" dirty="0" smtClean="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13</a:t>
            </a:fld>
            <a:endParaRPr lang="en-US" dirty="0"/>
          </a:p>
        </p:txBody>
      </p:sp>
    </p:spTree>
    <p:extLst>
      <p:ext uri="{BB962C8B-B14F-4D97-AF65-F5344CB8AC3E}">
        <p14:creationId xmlns:p14="http://schemas.microsoft.com/office/powerpoint/2010/main" val="307485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Water Facility Improvements</a:t>
            </a:r>
            <a:endParaRPr lang="en-US" dirty="0">
              <a:latin typeface="Arial Black" pitchFamily="34" charset="0"/>
            </a:endParaRPr>
          </a:p>
        </p:txBody>
      </p:sp>
      <p:sp>
        <p:nvSpPr>
          <p:cNvPr id="3" name="Content Placeholder 2"/>
          <p:cNvSpPr>
            <a:spLocks noGrp="1"/>
          </p:cNvSpPr>
          <p:nvPr>
            <p:ph idx="1"/>
          </p:nvPr>
        </p:nvSpPr>
        <p:spPr>
          <a:xfrm>
            <a:off x="304800" y="1600200"/>
            <a:ext cx="8610600" cy="4525963"/>
          </a:xfrm>
        </p:spPr>
        <p:txBody>
          <a:bodyPr/>
          <a:lstStyle/>
          <a:p>
            <a:pPr>
              <a:buFont typeface="Arial" pitchFamily="34" charset="0"/>
              <a:buChar char="•"/>
            </a:pPr>
            <a:r>
              <a:rPr lang="en-US" sz="2800" b="1" dirty="0">
                <a:latin typeface="Arial" pitchFamily="34" charset="0"/>
                <a:cs typeface="Arial" pitchFamily="34" charset="0"/>
              </a:rPr>
              <a:t>Verdigris River Water Treatment </a:t>
            </a:r>
            <a:r>
              <a:rPr lang="en-US" sz="2800" b="1" dirty="0" smtClean="0">
                <a:latin typeface="Arial" pitchFamily="34" charset="0"/>
                <a:cs typeface="Arial" pitchFamily="34" charset="0"/>
              </a:rPr>
              <a:t>Facility</a:t>
            </a:r>
          </a:p>
          <a:p>
            <a:pPr lvl="1">
              <a:buFont typeface="Arial" pitchFamily="34" charset="0"/>
              <a:buChar char="•"/>
            </a:pPr>
            <a:r>
              <a:rPr lang="en-US" sz="2000" dirty="0">
                <a:latin typeface="Arial" pitchFamily="34" charset="0"/>
                <a:cs typeface="Arial" pitchFamily="34" charset="0"/>
              </a:rPr>
              <a:t>March 5, 2012, the City of Broken Arrow enters into a construction contract in the amount of </a:t>
            </a:r>
            <a:r>
              <a:rPr lang="en-US" sz="2000" dirty="0" smtClean="0">
                <a:latin typeface="Arial" pitchFamily="34" charset="0"/>
                <a:cs typeface="Arial" pitchFamily="34" charset="0"/>
              </a:rPr>
              <a:t>56.8 million dollars </a:t>
            </a:r>
            <a:r>
              <a:rPr lang="en-US" sz="2000" dirty="0">
                <a:latin typeface="Arial" pitchFamily="34" charset="0"/>
                <a:cs typeface="Arial" pitchFamily="34" charset="0"/>
              </a:rPr>
              <a:t>for the construction of the new water treatment facility.</a:t>
            </a:r>
          </a:p>
          <a:p>
            <a:pPr lvl="1">
              <a:buFont typeface="Arial" pitchFamily="34" charset="0"/>
              <a:buChar char="•"/>
            </a:pPr>
            <a:r>
              <a:rPr lang="en-US" sz="2000" dirty="0" smtClean="0">
                <a:latin typeface="Arial" pitchFamily="34" charset="0"/>
                <a:cs typeface="Arial" pitchFamily="34" charset="0"/>
              </a:rPr>
              <a:t>July 2013, Phase I construction scheduled to be complete.</a:t>
            </a:r>
          </a:p>
          <a:p>
            <a:pPr lvl="1">
              <a:buFont typeface="Arial" pitchFamily="34" charset="0"/>
              <a:buChar char="•"/>
            </a:pPr>
            <a:r>
              <a:rPr lang="en-US" sz="2000" dirty="0" smtClean="0">
                <a:latin typeface="Arial" pitchFamily="34" charset="0"/>
                <a:cs typeface="Arial" pitchFamily="34" charset="0"/>
              </a:rPr>
              <a:t>July 2014, Phase II construction scheduled to be complete.</a:t>
            </a:r>
            <a:endParaRPr lang="en-US" sz="2000" dirty="0">
              <a:latin typeface="Arial" pitchFamily="34" charset="0"/>
              <a:cs typeface="Arial"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14</a:t>
            </a:fld>
            <a:endParaRPr lang="en-US" dirty="0"/>
          </a:p>
        </p:txBody>
      </p:sp>
    </p:spTree>
    <p:extLst>
      <p:ext uri="{BB962C8B-B14F-4D97-AF65-F5344CB8AC3E}">
        <p14:creationId xmlns:p14="http://schemas.microsoft.com/office/powerpoint/2010/main" val="28922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753600" cy="990600"/>
          </a:xfrm>
        </p:spPr>
        <p:txBody>
          <a:bodyPr>
            <a:normAutofit fontScale="90000"/>
          </a:bodyPr>
          <a:lstStyle/>
          <a:p>
            <a:r>
              <a:rPr lang="en-US" dirty="0" smtClean="0">
                <a:latin typeface="Arial Black" pitchFamily="34" charset="0"/>
              </a:rPr>
              <a:t>Water Supply System Improvements</a:t>
            </a:r>
            <a:endParaRPr lang="en-US" dirty="0">
              <a:latin typeface="Arial Black" pitchFamily="34" charset="0"/>
            </a:endParaRPr>
          </a:p>
        </p:txBody>
      </p:sp>
      <p:sp>
        <p:nvSpPr>
          <p:cNvPr id="3" name="Content Placeholder 2"/>
          <p:cNvSpPr>
            <a:spLocks noGrp="1"/>
          </p:cNvSpPr>
          <p:nvPr>
            <p:ph idx="1"/>
          </p:nvPr>
        </p:nvSpPr>
        <p:spPr>
          <a:xfrm>
            <a:off x="457200" y="1600200"/>
            <a:ext cx="8229600" cy="4953000"/>
          </a:xfrm>
        </p:spPr>
        <p:txBody>
          <a:bodyPr>
            <a:normAutofit/>
          </a:bodyPr>
          <a:lstStyle/>
          <a:p>
            <a:pPr>
              <a:buFont typeface="Arial" pitchFamily="34" charset="0"/>
              <a:buChar char="•"/>
            </a:pPr>
            <a:r>
              <a:rPr lang="en-US" sz="2800" b="1" dirty="0" smtClean="0">
                <a:latin typeface="Arial" pitchFamily="34" charset="0"/>
                <a:cs typeface="Arial" pitchFamily="34" charset="0"/>
              </a:rPr>
              <a:t>Supplemental Water Supply</a:t>
            </a:r>
          </a:p>
          <a:p>
            <a:pPr lvl="1">
              <a:buFont typeface="Arial" pitchFamily="34" charset="0"/>
              <a:buChar char="•"/>
            </a:pPr>
            <a:r>
              <a:rPr lang="en-US" sz="2000" dirty="0">
                <a:latin typeface="Arial" pitchFamily="34" charset="0"/>
                <a:cs typeface="Arial" pitchFamily="34" charset="0"/>
              </a:rPr>
              <a:t>August 24, 2010, since new </a:t>
            </a:r>
            <a:r>
              <a:rPr lang="en-US" sz="2000" dirty="0" smtClean="0">
                <a:latin typeface="Arial" pitchFamily="34" charset="0"/>
                <a:cs typeface="Arial" pitchFamily="34" charset="0"/>
              </a:rPr>
              <a:t>supplemental Agreement </a:t>
            </a:r>
            <a:r>
              <a:rPr lang="en-US" sz="2000" dirty="0">
                <a:latin typeface="Arial" pitchFamily="34" charset="0"/>
                <a:cs typeface="Arial" pitchFamily="34" charset="0"/>
              </a:rPr>
              <a:t>with OOWA could not be reached on terms satisfactory to either party, the decision was made to enter into an Agreement with the Tulsa Metropolitan Utility Authority (TMUA) for a supplemental water supply to provide a secondary water source.</a:t>
            </a:r>
          </a:p>
          <a:p>
            <a:pPr lvl="1">
              <a:buFont typeface="Arial" pitchFamily="34" charset="0"/>
              <a:buChar char="•"/>
            </a:pPr>
            <a:r>
              <a:rPr lang="en-US" sz="2000" dirty="0">
                <a:latin typeface="Arial" pitchFamily="34" charset="0"/>
                <a:cs typeface="Arial" pitchFamily="34" charset="0"/>
              </a:rPr>
              <a:t>January 26, 2011, the Broken Arrow Municipal Authority (BAMA) enters into a 40-year Agreement with TMUA to supply supplemental water up to a maximum of 20 million gallons per day </a:t>
            </a:r>
            <a:r>
              <a:rPr lang="en-US" sz="2000" dirty="0" smtClean="0">
                <a:latin typeface="Arial" pitchFamily="34" charset="0"/>
                <a:cs typeface="Arial" pitchFamily="34" charset="0"/>
              </a:rPr>
              <a:t>(MGD) </a:t>
            </a:r>
            <a:r>
              <a:rPr lang="en-US" sz="2000" dirty="0">
                <a:latin typeface="Arial" pitchFamily="34" charset="0"/>
                <a:cs typeface="Arial" pitchFamily="34" charset="0"/>
              </a:rPr>
              <a:t>effective January 1, 2013</a:t>
            </a:r>
            <a:r>
              <a:rPr lang="en-US" sz="2000" dirty="0" smtClean="0">
                <a:latin typeface="Arial" pitchFamily="34" charset="0"/>
                <a:cs typeface="Arial" pitchFamily="34" charset="0"/>
              </a:rPr>
              <a:t>.  Agreement expires December 31, 2053.</a:t>
            </a:r>
          </a:p>
          <a:p>
            <a:pPr lvl="1">
              <a:buFont typeface="Arial" pitchFamily="34" charset="0"/>
              <a:buChar char="•"/>
            </a:pPr>
            <a:r>
              <a:rPr lang="en-US" sz="2000" dirty="0" smtClean="0">
                <a:latin typeface="Arial" pitchFamily="34" charset="0"/>
                <a:cs typeface="Arial" pitchFamily="34" charset="0"/>
              </a:rPr>
              <a:t>December 17, 2012, construction of the new 24-inch diameter water supply connection began.  Schedule to be complete mid-April 2013.</a:t>
            </a:r>
            <a:endParaRPr lang="en-US" sz="2000" dirty="0">
              <a:latin typeface="Arial" pitchFamily="34" charset="0"/>
              <a:cs typeface="Arial" pitchFamily="34" charset="0"/>
            </a:endParaRPr>
          </a:p>
          <a:p>
            <a:pPr lvl="1">
              <a:buFont typeface="Arial" pitchFamily="34" charset="0"/>
              <a:buChar char="•"/>
            </a:pPr>
            <a:endParaRPr lang="en-US" sz="2400" b="1"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15</a:t>
            </a:fld>
            <a:endParaRPr lang="en-US" dirty="0"/>
          </a:p>
        </p:txBody>
      </p:sp>
    </p:spTree>
    <p:extLst>
      <p:ext uri="{BB962C8B-B14F-4D97-AF65-F5344CB8AC3E}">
        <p14:creationId xmlns:p14="http://schemas.microsoft.com/office/powerpoint/2010/main" val="99427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Water Supply System Overview</a:t>
            </a:r>
            <a:endParaRPr lang="en-US" dirty="0">
              <a:latin typeface="Arial Black"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16</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371600"/>
            <a:ext cx="8153399" cy="5257800"/>
          </a:xfrm>
        </p:spPr>
      </p:pic>
    </p:spTree>
    <p:extLst>
      <p:ext uri="{BB962C8B-B14F-4D97-AF65-F5344CB8AC3E}">
        <p14:creationId xmlns:p14="http://schemas.microsoft.com/office/powerpoint/2010/main" val="3389852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Chloramination</a:t>
            </a:r>
            <a:endParaRPr lang="en-US" dirty="0">
              <a:latin typeface="Arial Black" pitchFamily="34"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b="1" dirty="0" smtClean="0">
                <a:latin typeface="Arial" pitchFamily="34" charset="0"/>
                <a:cs typeface="Arial" pitchFamily="34" charset="0"/>
              </a:rPr>
              <a:t>Part II</a:t>
            </a:r>
          </a:p>
          <a:p>
            <a:pPr marL="0" indent="0" algn="ctr">
              <a:buNone/>
            </a:pPr>
            <a:r>
              <a:rPr lang="en-US" b="1" dirty="0" smtClean="0">
                <a:latin typeface="Arial" pitchFamily="34" charset="0"/>
                <a:cs typeface="Arial" pitchFamily="34" charset="0"/>
              </a:rPr>
              <a:t>Secondary Disinfection:</a:t>
            </a:r>
          </a:p>
          <a:p>
            <a:pPr marL="0" indent="0" algn="ctr">
              <a:buNone/>
            </a:pPr>
            <a:r>
              <a:rPr lang="en-US" b="1" dirty="0" smtClean="0">
                <a:latin typeface="Arial" pitchFamily="34" charset="0"/>
                <a:cs typeface="Arial" pitchFamily="34" charset="0"/>
              </a:rPr>
              <a:t>Chloramination</a:t>
            </a:r>
            <a:endParaRPr lang="en-US"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17</a:t>
            </a:fld>
            <a:endParaRPr lang="en-US" dirty="0"/>
          </a:p>
        </p:txBody>
      </p:sp>
    </p:spTree>
    <p:extLst>
      <p:ext uri="{BB962C8B-B14F-4D97-AF65-F5344CB8AC3E}">
        <p14:creationId xmlns:p14="http://schemas.microsoft.com/office/powerpoint/2010/main" val="101672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Regulatory Agencies and Laws</a:t>
            </a:r>
            <a:endParaRPr lang="en-US" dirty="0">
              <a:latin typeface="Arial Black" pitchFamily="34" charset="0"/>
            </a:endParaRPr>
          </a:p>
        </p:txBody>
      </p:sp>
      <p:sp>
        <p:nvSpPr>
          <p:cNvPr id="3" name="Content Placeholder 2"/>
          <p:cNvSpPr>
            <a:spLocks noGrp="1"/>
          </p:cNvSpPr>
          <p:nvPr>
            <p:ph idx="1"/>
          </p:nvPr>
        </p:nvSpPr>
        <p:spPr>
          <a:xfrm>
            <a:off x="304800" y="1447800"/>
            <a:ext cx="8610600" cy="5029200"/>
          </a:xfrm>
        </p:spPr>
        <p:txBody>
          <a:bodyPr>
            <a:normAutofit/>
          </a:bodyPr>
          <a:lstStyle/>
          <a:p>
            <a:pPr>
              <a:buFont typeface="Arial" pitchFamily="34" charset="0"/>
              <a:buChar char="•"/>
            </a:pPr>
            <a:r>
              <a:rPr lang="en-US" sz="2800" b="1" dirty="0" smtClean="0">
                <a:latin typeface="Arial" pitchFamily="34" charset="0"/>
                <a:cs typeface="Arial" pitchFamily="34" charset="0"/>
              </a:rPr>
              <a:t>Environmental Protection Agency (Federal)</a:t>
            </a:r>
          </a:p>
          <a:p>
            <a:pPr lvl="1">
              <a:buFont typeface="Arial" pitchFamily="34" charset="0"/>
              <a:buChar char="•"/>
            </a:pPr>
            <a:r>
              <a:rPr lang="en-US" sz="2000" dirty="0" smtClean="0">
                <a:latin typeface="Arial" pitchFamily="34" charset="0"/>
                <a:cs typeface="Arial" pitchFamily="34" charset="0"/>
              </a:rPr>
              <a:t>Established through Executive Order by President Richard Nixon on December 2, 1970</a:t>
            </a:r>
          </a:p>
          <a:p>
            <a:pPr lvl="1">
              <a:buFont typeface="Arial" pitchFamily="34" charset="0"/>
              <a:buChar char="•"/>
            </a:pPr>
            <a:r>
              <a:rPr lang="en-US" sz="2000" dirty="0" smtClean="0">
                <a:latin typeface="Arial" pitchFamily="34" charset="0"/>
                <a:cs typeface="Arial" pitchFamily="34" charset="0"/>
              </a:rPr>
              <a:t>Responsible to protect human health and safeguard the national environment.</a:t>
            </a:r>
          </a:p>
          <a:p>
            <a:pPr lvl="1">
              <a:buFont typeface="Arial" pitchFamily="34" charset="0"/>
              <a:buChar char="•"/>
            </a:pPr>
            <a:r>
              <a:rPr lang="en-US" sz="2000" dirty="0" smtClean="0">
                <a:latin typeface="Arial" pitchFamily="34" charset="0"/>
                <a:cs typeface="Arial" pitchFamily="34" charset="0"/>
              </a:rPr>
              <a:t>Safe Drinking Water Act (1974) – Principle federal law intended to ensure safe drinking water for the public. </a:t>
            </a:r>
          </a:p>
          <a:p>
            <a:pPr lvl="1">
              <a:buFont typeface="Arial" pitchFamily="34" charset="0"/>
              <a:buChar char="•"/>
            </a:pPr>
            <a:r>
              <a:rPr lang="en-US" sz="2000" dirty="0" smtClean="0">
                <a:latin typeface="Arial" pitchFamily="34" charset="0"/>
                <a:cs typeface="Arial" pitchFamily="34" charset="0"/>
              </a:rPr>
              <a:t>Code of Federal Regulations (CFR) – 40 CFR, Part 141/142</a:t>
            </a:r>
          </a:p>
          <a:p>
            <a:pPr lvl="2">
              <a:buFont typeface="Arial" pitchFamily="34" charset="0"/>
              <a:buChar char="•"/>
            </a:pPr>
            <a:r>
              <a:rPr lang="en-US" sz="2000" dirty="0" smtClean="0">
                <a:latin typeface="Arial" pitchFamily="34" charset="0"/>
                <a:cs typeface="Arial" pitchFamily="34" charset="0"/>
              </a:rPr>
              <a:t>Title 40 – Protection of the Environment; Chapter I – Environmental Protection Agency;  Subchapter D – Water Program; Part 141- Nation Primary Drinking Water Regulations: Disinfectants and Part 142 – National Primary Drinking Water Regulations – Disinfection Byproducts.</a:t>
            </a:r>
          </a:p>
        </p:txBody>
      </p:sp>
      <p:sp>
        <p:nvSpPr>
          <p:cNvPr id="4" name="Slide Number Placeholder 3"/>
          <p:cNvSpPr>
            <a:spLocks noGrp="1"/>
          </p:cNvSpPr>
          <p:nvPr>
            <p:ph type="sldNum" sz="quarter" idx="12"/>
          </p:nvPr>
        </p:nvSpPr>
        <p:spPr/>
        <p:txBody>
          <a:bodyPr/>
          <a:lstStyle/>
          <a:p>
            <a:fld id="{5EFDF843-0918-40F3-9D98-307717C36F46}" type="slidenum">
              <a:rPr lang="en-US" smtClean="0"/>
              <a:pPr/>
              <a:t>18</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990600"/>
          </a:xfrm>
        </p:spPr>
        <p:txBody>
          <a:bodyPr>
            <a:normAutofit/>
          </a:bodyPr>
          <a:lstStyle/>
          <a:p>
            <a:r>
              <a:rPr lang="en-US" sz="3600" dirty="0">
                <a:latin typeface="Arial Black" pitchFamily="34" charset="0"/>
              </a:rPr>
              <a:t>Regulatory Agencies and Laws</a:t>
            </a:r>
          </a:p>
        </p:txBody>
      </p:sp>
      <p:sp>
        <p:nvSpPr>
          <p:cNvPr id="3" name="Content Placeholder 2"/>
          <p:cNvSpPr>
            <a:spLocks noGrp="1"/>
          </p:cNvSpPr>
          <p:nvPr>
            <p:ph idx="1"/>
          </p:nvPr>
        </p:nvSpPr>
        <p:spPr>
          <a:xfrm>
            <a:off x="457200" y="1600200"/>
            <a:ext cx="8229600" cy="4876800"/>
          </a:xfrm>
        </p:spPr>
        <p:txBody>
          <a:bodyPr/>
          <a:lstStyle/>
          <a:p>
            <a:pPr>
              <a:buFont typeface="Arial" pitchFamily="34" charset="0"/>
              <a:buChar char="•"/>
            </a:pPr>
            <a:r>
              <a:rPr lang="en-US" sz="2800" b="1" dirty="0" smtClean="0">
                <a:latin typeface="Arial" pitchFamily="34" charset="0"/>
                <a:cs typeface="Arial" pitchFamily="34" charset="0"/>
              </a:rPr>
              <a:t>Department of Environmental Quality (State)</a:t>
            </a:r>
          </a:p>
          <a:p>
            <a:pPr lvl="1">
              <a:buFont typeface="Arial" pitchFamily="34" charset="0"/>
              <a:buChar char="•"/>
            </a:pPr>
            <a:r>
              <a:rPr lang="en-US" sz="2000" dirty="0" smtClean="0">
                <a:latin typeface="Arial" pitchFamily="34" charset="0"/>
                <a:cs typeface="Arial" pitchFamily="34" charset="0"/>
              </a:rPr>
              <a:t>Established by State Statute, Title 27A, in 1993 under Governor David Walters.</a:t>
            </a:r>
          </a:p>
          <a:p>
            <a:pPr lvl="1">
              <a:buFont typeface="Arial" pitchFamily="34" charset="0"/>
              <a:buChar char="•"/>
            </a:pPr>
            <a:r>
              <a:rPr lang="en-US" sz="2000" dirty="0" smtClean="0">
                <a:latin typeface="Arial" pitchFamily="34" charset="0"/>
                <a:cs typeface="Arial" pitchFamily="34" charset="0"/>
              </a:rPr>
              <a:t>Responsible to oversee, regulate and enforce the environmental policies of the State of Oklahoma.</a:t>
            </a:r>
          </a:p>
          <a:p>
            <a:pPr lvl="1">
              <a:buFont typeface="Arial" pitchFamily="34" charset="0"/>
              <a:buChar char="•"/>
            </a:pPr>
            <a:r>
              <a:rPr lang="en-US" sz="2000" dirty="0" smtClean="0">
                <a:latin typeface="Arial" pitchFamily="34" charset="0"/>
                <a:cs typeface="Arial" pitchFamily="34" charset="0"/>
              </a:rPr>
              <a:t>Regulations established in Oklahoma Administrative Code (OAC), Title 252 – Department of Environmental Quality.</a:t>
            </a:r>
          </a:p>
          <a:p>
            <a:pPr lvl="1">
              <a:buFont typeface="Arial" pitchFamily="34" charset="0"/>
              <a:buChar char="•"/>
            </a:pPr>
            <a:r>
              <a:rPr lang="en-US" sz="2000" dirty="0" smtClean="0">
                <a:latin typeface="Arial" pitchFamily="34" charset="0"/>
                <a:cs typeface="Arial" pitchFamily="34" charset="0"/>
              </a:rPr>
              <a:t>Specific Chapters of Interest include the following:</a:t>
            </a:r>
          </a:p>
          <a:p>
            <a:pPr lvl="2">
              <a:buFont typeface="Arial" pitchFamily="34" charset="0"/>
              <a:buChar char="•"/>
            </a:pPr>
            <a:r>
              <a:rPr lang="en-US" sz="2000" dirty="0" smtClean="0">
                <a:latin typeface="Arial" pitchFamily="34" charset="0"/>
                <a:cs typeface="Arial" pitchFamily="34" charset="0"/>
              </a:rPr>
              <a:t>Chapter 626 – Public Water Supply Construction Standards;</a:t>
            </a:r>
          </a:p>
          <a:p>
            <a:pPr lvl="2">
              <a:buFont typeface="Arial" pitchFamily="34" charset="0"/>
              <a:buChar char="•"/>
            </a:pPr>
            <a:r>
              <a:rPr lang="en-US" sz="2000" dirty="0" smtClean="0">
                <a:latin typeface="Arial" pitchFamily="34" charset="0"/>
                <a:cs typeface="Arial" pitchFamily="34" charset="0"/>
              </a:rPr>
              <a:t>Chapter 631 – Public Water Supply Operation.</a:t>
            </a:r>
          </a:p>
          <a:p>
            <a:pPr lvl="2">
              <a:buFont typeface="Arial" pitchFamily="34" charset="0"/>
              <a:buChar char="•"/>
            </a:pPr>
            <a:endParaRPr lang="en-US" sz="2000" dirty="0" smtClean="0">
              <a:latin typeface="Cambria" pitchFamily="18" charset="0"/>
            </a:endParaRPr>
          </a:p>
          <a:p>
            <a:pPr lvl="1">
              <a:buFont typeface="Arial" pitchFamily="34" charset="0"/>
              <a:buChar char="•"/>
            </a:pPr>
            <a:endParaRPr lang="en-US" sz="2400"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19</a:t>
            </a:fld>
            <a:endParaRPr lang="en-US" dirty="0"/>
          </a:p>
        </p:txBody>
      </p:sp>
    </p:spTree>
    <p:extLst>
      <p:ext uri="{BB962C8B-B14F-4D97-AF65-F5344CB8AC3E}">
        <p14:creationId xmlns:p14="http://schemas.microsoft.com/office/powerpoint/2010/main" val="144283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Presentation Overview</a:t>
            </a:r>
            <a:endParaRPr lang="en-US" dirty="0">
              <a:latin typeface="Arial Black" pitchFamily="34" charset="0"/>
            </a:endParaRPr>
          </a:p>
        </p:txBody>
      </p:sp>
      <p:sp>
        <p:nvSpPr>
          <p:cNvPr id="3" name="Slide Number Placeholder 2"/>
          <p:cNvSpPr>
            <a:spLocks noGrp="1"/>
          </p:cNvSpPr>
          <p:nvPr>
            <p:ph type="sldNum" sz="quarter" idx="12"/>
          </p:nvPr>
        </p:nvSpPr>
        <p:spPr/>
        <p:txBody>
          <a:bodyPr/>
          <a:lstStyle/>
          <a:p>
            <a:fld id="{5EFDF843-0918-40F3-9D98-307717C36F46}" type="slidenum">
              <a:rPr lang="en-US" smtClean="0"/>
              <a:pPr/>
              <a:t>2</a:t>
            </a:fld>
            <a:endParaRPr lang="en-US" dirty="0"/>
          </a:p>
        </p:txBody>
      </p:sp>
      <p:sp>
        <p:nvSpPr>
          <p:cNvPr id="5" name="TextBox 4"/>
          <p:cNvSpPr txBox="1"/>
          <p:nvPr/>
        </p:nvSpPr>
        <p:spPr>
          <a:xfrm>
            <a:off x="387246" y="1379577"/>
            <a:ext cx="8382000" cy="5478423"/>
          </a:xfrm>
          <a:prstGeom prst="rect">
            <a:avLst/>
          </a:prstGeom>
          <a:noFill/>
        </p:spPr>
        <p:txBody>
          <a:bodyPr wrap="square" rtlCol="0">
            <a:spAutoFit/>
          </a:bodyPr>
          <a:lstStyle/>
          <a:p>
            <a:pPr>
              <a:buClr>
                <a:srgbClr val="000066"/>
              </a:buClr>
              <a:buSzPct val="127000"/>
              <a:buFont typeface="Arial" pitchFamily="34" charset="0"/>
              <a:buChar char="•"/>
            </a:pPr>
            <a:r>
              <a:rPr lang="en-US" sz="2400" b="1" dirty="0" smtClean="0">
                <a:solidFill>
                  <a:srgbClr val="000066"/>
                </a:solidFill>
                <a:latin typeface="Cambria" pitchFamily="18" charset="0"/>
              </a:rPr>
              <a:t>     </a:t>
            </a:r>
            <a:r>
              <a:rPr lang="en-US" sz="2800" b="1" dirty="0" smtClean="0">
                <a:solidFill>
                  <a:srgbClr val="000066"/>
                </a:solidFill>
                <a:latin typeface="Arial" pitchFamily="34" charset="0"/>
                <a:cs typeface="Arial" pitchFamily="34" charset="0"/>
              </a:rPr>
              <a:t>Part I – Introduction</a:t>
            </a:r>
          </a:p>
          <a:p>
            <a:pPr lvl="1">
              <a:buClr>
                <a:srgbClr val="000066"/>
              </a:buClr>
              <a:buSzPct val="127000"/>
              <a:buFont typeface="Arial" pitchFamily="34" charset="0"/>
              <a:buChar char="•"/>
            </a:pPr>
            <a:r>
              <a:rPr lang="en-US" sz="2000" dirty="0" smtClean="0">
                <a:solidFill>
                  <a:srgbClr val="000066"/>
                </a:solidFill>
                <a:latin typeface="Arial" pitchFamily="34" charset="0"/>
                <a:cs typeface="Arial" pitchFamily="34" charset="0"/>
              </a:rPr>
              <a:t>    Mission Statement</a:t>
            </a:r>
          </a:p>
          <a:p>
            <a:pPr lvl="1">
              <a:buClr>
                <a:srgbClr val="000066"/>
              </a:buClr>
              <a:buSzPct val="127000"/>
              <a:buFont typeface="Arial" pitchFamily="34" charset="0"/>
              <a:buChar char="•"/>
            </a:pPr>
            <a:r>
              <a:rPr lang="en-US" sz="2000" dirty="0" smtClean="0">
                <a:solidFill>
                  <a:srgbClr val="000066"/>
                </a:solidFill>
                <a:latin typeface="Arial" pitchFamily="34" charset="0"/>
                <a:cs typeface="Arial" pitchFamily="34" charset="0"/>
              </a:rPr>
              <a:t>    Historical Background</a:t>
            </a:r>
          </a:p>
          <a:p>
            <a:pPr lvl="1">
              <a:buClr>
                <a:srgbClr val="000066"/>
              </a:buClr>
              <a:buSzPct val="125000"/>
              <a:buFont typeface="Arial" pitchFamily="34" charset="0"/>
              <a:buChar char="•"/>
            </a:pPr>
            <a:r>
              <a:rPr lang="en-US" sz="2000" dirty="0" smtClean="0">
                <a:solidFill>
                  <a:srgbClr val="000066"/>
                </a:solidFill>
                <a:latin typeface="Arial" pitchFamily="34" charset="0"/>
                <a:cs typeface="Arial" pitchFamily="34" charset="0"/>
              </a:rPr>
              <a:t>    Water Supply Master Plan</a:t>
            </a:r>
          </a:p>
          <a:p>
            <a:pPr lvl="1">
              <a:buClr>
                <a:srgbClr val="000066"/>
              </a:buClr>
              <a:buSzPct val="125000"/>
              <a:buFont typeface="Arial" pitchFamily="34" charset="0"/>
              <a:buChar char="•"/>
            </a:pPr>
            <a:r>
              <a:rPr lang="en-US" sz="2000" dirty="0" smtClean="0">
                <a:solidFill>
                  <a:srgbClr val="000066"/>
                </a:solidFill>
                <a:latin typeface="Arial" pitchFamily="34" charset="0"/>
                <a:cs typeface="Arial" pitchFamily="34" charset="0"/>
              </a:rPr>
              <a:t>    Water Facility Improvements</a:t>
            </a:r>
          </a:p>
          <a:p>
            <a:pPr lvl="1">
              <a:buClr>
                <a:srgbClr val="000066"/>
              </a:buClr>
              <a:buSzPct val="125000"/>
              <a:buFont typeface="Arial" pitchFamily="34" charset="0"/>
              <a:buChar char="•"/>
            </a:pPr>
            <a:r>
              <a:rPr lang="en-US" sz="2000" dirty="0" smtClean="0">
                <a:solidFill>
                  <a:srgbClr val="000066"/>
                </a:solidFill>
                <a:latin typeface="Arial" pitchFamily="34" charset="0"/>
                <a:cs typeface="Arial" pitchFamily="34" charset="0"/>
              </a:rPr>
              <a:t>    Water Supply System Improvements</a:t>
            </a:r>
          </a:p>
          <a:p>
            <a:pPr lvl="1">
              <a:buClr>
                <a:srgbClr val="000066"/>
              </a:buClr>
              <a:buSzPct val="125000"/>
              <a:buFont typeface="Arial" pitchFamily="34" charset="0"/>
              <a:buChar char="•"/>
            </a:pPr>
            <a:r>
              <a:rPr lang="en-US" sz="2000" dirty="0">
                <a:solidFill>
                  <a:srgbClr val="000066"/>
                </a:solidFill>
                <a:latin typeface="Arial" pitchFamily="34" charset="0"/>
                <a:cs typeface="Arial" pitchFamily="34" charset="0"/>
              </a:rPr>
              <a:t> </a:t>
            </a:r>
            <a:r>
              <a:rPr lang="en-US" sz="2000" dirty="0" smtClean="0">
                <a:solidFill>
                  <a:srgbClr val="000066"/>
                </a:solidFill>
                <a:latin typeface="Arial" pitchFamily="34" charset="0"/>
                <a:cs typeface="Arial" pitchFamily="34" charset="0"/>
              </a:rPr>
              <a:t>   Water Supply System Overview</a:t>
            </a:r>
          </a:p>
          <a:p>
            <a:pPr>
              <a:buClr>
                <a:srgbClr val="000066"/>
              </a:buClr>
              <a:buSzPct val="125000"/>
              <a:buFont typeface="Arial" pitchFamily="34" charset="0"/>
              <a:buChar char="•"/>
            </a:pPr>
            <a:r>
              <a:rPr lang="en-US" sz="2800" b="1" dirty="0" smtClean="0">
                <a:solidFill>
                  <a:srgbClr val="000066"/>
                </a:solidFill>
                <a:latin typeface="Arial" pitchFamily="34" charset="0"/>
                <a:cs typeface="Arial" pitchFamily="34" charset="0"/>
              </a:rPr>
              <a:t>   Part II – Disinfection</a:t>
            </a:r>
            <a:endParaRPr lang="en-US" sz="2000" b="1" dirty="0" smtClean="0">
              <a:solidFill>
                <a:srgbClr val="000066"/>
              </a:solidFill>
              <a:latin typeface="Arial" pitchFamily="34" charset="0"/>
              <a:cs typeface="Arial" pitchFamily="34" charset="0"/>
            </a:endParaRPr>
          </a:p>
          <a:p>
            <a:pPr lvl="1">
              <a:buClr>
                <a:srgbClr val="000066"/>
              </a:buClr>
              <a:buSzPct val="125000"/>
              <a:buFont typeface="Arial" pitchFamily="34" charset="0"/>
              <a:buChar char="•"/>
            </a:pPr>
            <a:r>
              <a:rPr lang="en-US" sz="2000" b="1" dirty="0">
                <a:solidFill>
                  <a:srgbClr val="000066"/>
                </a:solidFill>
                <a:latin typeface="Arial" pitchFamily="34" charset="0"/>
                <a:cs typeface="Arial" pitchFamily="34" charset="0"/>
              </a:rPr>
              <a:t> </a:t>
            </a:r>
            <a:r>
              <a:rPr lang="en-US" sz="2000" b="1" dirty="0" smtClean="0">
                <a:solidFill>
                  <a:srgbClr val="000066"/>
                </a:solidFill>
                <a:latin typeface="Arial" pitchFamily="34" charset="0"/>
                <a:cs typeface="Arial" pitchFamily="34" charset="0"/>
              </a:rPr>
              <a:t>   </a:t>
            </a:r>
            <a:r>
              <a:rPr lang="en-US" sz="2000" dirty="0" smtClean="0">
                <a:solidFill>
                  <a:srgbClr val="000066"/>
                </a:solidFill>
                <a:latin typeface="Arial" pitchFamily="34" charset="0"/>
                <a:cs typeface="Arial" pitchFamily="34" charset="0"/>
              </a:rPr>
              <a:t>Regulatory Agencies and Laws</a:t>
            </a:r>
          </a:p>
          <a:p>
            <a:pPr lvl="1">
              <a:buClr>
                <a:srgbClr val="000066"/>
              </a:buClr>
              <a:buSzPct val="125000"/>
              <a:buFont typeface="Arial" pitchFamily="34" charset="0"/>
              <a:buChar char="•"/>
            </a:pPr>
            <a:r>
              <a:rPr lang="en-US" sz="2000" b="1" dirty="0">
                <a:solidFill>
                  <a:srgbClr val="000066"/>
                </a:solidFill>
                <a:latin typeface="Arial" pitchFamily="34" charset="0"/>
                <a:cs typeface="Arial" pitchFamily="34" charset="0"/>
              </a:rPr>
              <a:t> </a:t>
            </a:r>
            <a:r>
              <a:rPr lang="en-US" sz="2000" b="1" dirty="0" smtClean="0">
                <a:solidFill>
                  <a:srgbClr val="000066"/>
                </a:solidFill>
                <a:latin typeface="Arial" pitchFamily="34" charset="0"/>
                <a:cs typeface="Arial" pitchFamily="34" charset="0"/>
              </a:rPr>
              <a:t>   </a:t>
            </a:r>
            <a:r>
              <a:rPr lang="en-US" sz="2000" dirty="0" smtClean="0">
                <a:solidFill>
                  <a:srgbClr val="000066"/>
                </a:solidFill>
                <a:latin typeface="Arial" pitchFamily="34" charset="0"/>
                <a:cs typeface="Arial" pitchFamily="34" charset="0"/>
              </a:rPr>
              <a:t>Disinfection Regulations</a:t>
            </a:r>
          </a:p>
          <a:p>
            <a:pPr lvl="1">
              <a:buClr>
                <a:srgbClr val="000066"/>
              </a:buClr>
              <a:buSzPct val="125000"/>
              <a:buFont typeface="Arial" pitchFamily="34" charset="0"/>
              <a:buChar char="•"/>
            </a:pPr>
            <a:r>
              <a:rPr lang="en-US" sz="2000" dirty="0" smtClean="0">
                <a:solidFill>
                  <a:srgbClr val="000066"/>
                </a:solidFill>
                <a:latin typeface="Arial" pitchFamily="34" charset="0"/>
                <a:cs typeface="Arial" pitchFamily="34" charset="0"/>
              </a:rPr>
              <a:t>    Disinfection</a:t>
            </a:r>
          </a:p>
          <a:p>
            <a:pPr lvl="1">
              <a:buClr>
                <a:srgbClr val="000066"/>
              </a:buClr>
              <a:buSzPct val="125000"/>
              <a:buFont typeface="Arial" pitchFamily="34" charset="0"/>
              <a:buChar char="•"/>
            </a:pPr>
            <a:r>
              <a:rPr lang="en-US" sz="2000" dirty="0" smtClean="0">
                <a:solidFill>
                  <a:srgbClr val="000066"/>
                </a:solidFill>
                <a:latin typeface="Arial" pitchFamily="34" charset="0"/>
                <a:cs typeface="Arial" pitchFamily="34" charset="0"/>
              </a:rPr>
              <a:t>    Disinfection Byproducts</a:t>
            </a:r>
          </a:p>
          <a:p>
            <a:pPr lvl="1">
              <a:buClr>
                <a:srgbClr val="000066"/>
              </a:buClr>
              <a:buSzPct val="125000"/>
              <a:buFont typeface="Arial" pitchFamily="34" charset="0"/>
              <a:buChar char="•"/>
            </a:pPr>
            <a:r>
              <a:rPr lang="en-US" sz="2000" dirty="0" smtClean="0">
                <a:solidFill>
                  <a:srgbClr val="000066"/>
                </a:solidFill>
                <a:latin typeface="Arial" pitchFamily="34" charset="0"/>
                <a:cs typeface="Arial" pitchFamily="34" charset="0"/>
              </a:rPr>
              <a:t>    Advantages And Disadvantages</a:t>
            </a:r>
          </a:p>
          <a:p>
            <a:pPr>
              <a:buClr>
                <a:srgbClr val="000066"/>
              </a:buClr>
              <a:buSzPct val="125000"/>
              <a:buFont typeface="Arial" pitchFamily="34" charset="0"/>
              <a:buChar char="•"/>
            </a:pPr>
            <a:r>
              <a:rPr lang="en-US" sz="2800" b="1" dirty="0" smtClean="0">
                <a:solidFill>
                  <a:srgbClr val="000066"/>
                </a:solidFill>
                <a:latin typeface="Arial" pitchFamily="34" charset="0"/>
                <a:cs typeface="Arial" pitchFamily="34" charset="0"/>
              </a:rPr>
              <a:t>   Questions and Answers</a:t>
            </a:r>
          </a:p>
          <a:p>
            <a:pPr>
              <a:buClr>
                <a:srgbClr val="000066"/>
              </a:buClr>
              <a:buSzPct val="125000"/>
              <a:buFont typeface="Arial" pitchFamily="34" charset="0"/>
              <a:buChar char="•"/>
            </a:pPr>
            <a:r>
              <a:rPr lang="en-US" sz="2800" b="1" dirty="0" smtClean="0">
                <a:solidFill>
                  <a:srgbClr val="000066"/>
                </a:solidFill>
                <a:latin typeface="Arial" pitchFamily="34" charset="0"/>
                <a:cs typeface="Arial" pitchFamily="34" charset="0"/>
              </a:rPr>
              <a:t>   Conclusions     </a:t>
            </a:r>
          </a:p>
          <a:p>
            <a:endParaRPr lang="en-US" dirty="0"/>
          </a:p>
        </p:txBody>
      </p:sp>
    </p:spTree>
    <p:extLst>
      <p:ext uri="{BB962C8B-B14F-4D97-AF65-F5344CB8AC3E}">
        <p14:creationId xmlns:p14="http://schemas.microsoft.com/office/powerpoint/2010/main" val="225755018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Disinfection Regulations</a:t>
            </a:r>
          </a:p>
        </p:txBody>
      </p:sp>
      <p:sp>
        <p:nvSpPr>
          <p:cNvPr id="3" name="Content Placeholder 2"/>
          <p:cNvSpPr>
            <a:spLocks noGrp="1"/>
          </p:cNvSpPr>
          <p:nvPr>
            <p:ph idx="1"/>
          </p:nvPr>
        </p:nvSpPr>
        <p:spPr>
          <a:xfrm>
            <a:off x="457200" y="1447800"/>
            <a:ext cx="8229600" cy="5257800"/>
          </a:xfrm>
        </p:spPr>
        <p:txBody>
          <a:bodyPr>
            <a:normAutofit/>
          </a:bodyPr>
          <a:lstStyle/>
          <a:p>
            <a:pPr>
              <a:buFont typeface="Arial" pitchFamily="34" charset="0"/>
              <a:buChar char="•"/>
            </a:pPr>
            <a:r>
              <a:rPr lang="en-US" sz="2800" b="1" dirty="0" smtClean="0">
                <a:latin typeface="Arial" pitchFamily="34" charset="0"/>
                <a:cs typeface="Arial" pitchFamily="34" charset="0"/>
              </a:rPr>
              <a:t>Primary Disinfection Regulations</a:t>
            </a:r>
          </a:p>
          <a:p>
            <a:pPr lvl="1">
              <a:buFont typeface="Arial" pitchFamily="34" charset="0"/>
              <a:buChar char="•"/>
            </a:pPr>
            <a:r>
              <a:rPr lang="en-US" sz="2000" dirty="0" smtClean="0">
                <a:latin typeface="Arial" pitchFamily="34" charset="0"/>
                <a:cs typeface="Arial" pitchFamily="34" charset="0"/>
              </a:rPr>
              <a:t>State of Oklahoma has been granted primacy with respect to water treatment processes, which includes primary disinfection process.  Thus, Oklahoma Administrative Code (OAC) establishes appropriate regulations.</a:t>
            </a:r>
          </a:p>
          <a:p>
            <a:pPr lvl="1">
              <a:buFont typeface="Arial" pitchFamily="34" charset="0"/>
              <a:buChar char="•"/>
            </a:pPr>
            <a:r>
              <a:rPr lang="en-US" sz="2000" dirty="0" smtClean="0">
                <a:latin typeface="Arial" pitchFamily="34" charset="0"/>
                <a:cs typeface="Arial" pitchFamily="34" charset="0"/>
              </a:rPr>
              <a:t>OAC Title 252:626-9-11(a)-1 states that “all surface water and ground water under direct influence of surface water supplies </a:t>
            </a:r>
            <a:r>
              <a:rPr lang="en-US" sz="2000" u="sng" dirty="0" smtClean="0">
                <a:latin typeface="Arial" pitchFamily="34" charset="0"/>
                <a:cs typeface="Arial" pitchFamily="34" charset="0"/>
              </a:rPr>
              <a:t>require disinfection</a:t>
            </a:r>
            <a:r>
              <a:rPr lang="en-US" sz="2000" dirty="0" smtClean="0">
                <a:latin typeface="Arial" pitchFamily="34" charset="0"/>
                <a:cs typeface="Arial" pitchFamily="34" charset="0"/>
              </a:rPr>
              <a:t>.”</a:t>
            </a:r>
          </a:p>
          <a:p>
            <a:pPr lvl="1">
              <a:buFont typeface="Arial" pitchFamily="34" charset="0"/>
              <a:buChar char="•"/>
            </a:pPr>
            <a:r>
              <a:rPr lang="en-US" sz="2000" dirty="0" smtClean="0">
                <a:latin typeface="Arial" pitchFamily="34" charset="0"/>
                <a:cs typeface="Arial" pitchFamily="34" charset="0"/>
              </a:rPr>
              <a:t>OAC Title 252:626-9-11(a)-3 states that a Public Water System </a:t>
            </a:r>
            <a:r>
              <a:rPr lang="en-US" sz="2000" u="sng" dirty="0" smtClean="0">
                <a:latin typeface="Arial" pitchFamily="34" charset="0"/>
                <a:cs typeface="Arial" pitchFamily="34" charset="0"/>
              </a:rPr>
              <a:t>cannot</a:t>
            </a:r>
            <a:r>
              <a:rPr lang="en-US" sz="2000" dirty="0" smtClean="0">
                <a:latin typeface="Arial" pitchFamily="34" charset="0"/>
                <a:cs typeface="Arial" pitchFamily="34" charset="0"/>
              </a:rPr>
              <a:t> “make any changes to the disinfection process unless approved by the DEQ.”</a:t>
            </a:r>
          </a:p>
          <a:p>
            <a:pPr lvl="1">
              <a:buFont typeface="Arial" pitchFamily="34" charset="0"/>
              <a:buChar char="•"/>
            </a:pPr>
            <a:r>
              <a:rPr lang="en-US" sz="2000" dirty="0" smtClean="0">
                <a:latin typeface="Arial" pitchFamily="34" charset="0"/>
                <a:cs typeface="Arial" pitchFamily="34" charset="0"/>
              </a:rPr>
              <a:t>OAC Title 252:626-9-11(c) states that “disinfection with chloramines is </a:t>
            </a:r>
            <a:r>
              <a:rPr lang="en-US" sz="2000" b="1" u="sng" dirty="0" smtClean="0">
                <a:latin typeface="Arial" pitchFamily="34" charset="0"/>
                <a:cs typeface="Arial" pitchFamily="34" charset="0"/>
              </a:rPr>
              <a:t>not</a:t>
            </a:r>
            <a:r>
              <a:rPr lang="en-US" sz="2000" dirty="0" smtClean="0">
                <a:latin typeface="Arial" pitchFamily="34" charset="0"/>
                <a:cs typeface="Arial" pitchFamily="34" charset="0"/>
              </a:rPr>
              <a:t> appropriate for </a:t>
            </a:r>
            <a:r>
              <a:rPr lang="en-US" sz="2000" u="sng" dirty="0" smtClean="0">
                <a:latin typeface="Arial" pitchFamily="34" charset="0"/>
                <a:cs typeface="Arial" pitchFamily="34" charset="0"/>
              </a:rPr>
              <a:t>primary disinfection</a:t>
            </a:r>
            <a:r>
              <a:rPr lang="en-US" sz="2000" dirty="0" smtClean="0">
                <a:latin typeface="Arial" pitchFamily="34" charset="0"/>
                <a:cs typeface="Arial" pitchFamily="34" charset="0"/>
              </a:rPr>
              <a:t> to meet CT [contact time] requirements.”</a:t>
            </a:r>
          </a:p>
          <a:p>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20</a:t>
            </a:fld>
            <a:endParaRPr lang="en-US" dirty="0"/>
          </a:p>
        </p:txBody>
      </p:sp>
    </p:spTree>
    <p:extLst>
      <p:ext uri="{BB962C8B-B14F-4D97-AF65-F5344CB8AC3E}">
        <p14:creationId xmlns:p14="http://schemas.microsoft.com/office/powerpoint/2010/main" val="253127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Disinfection Regulations</a:t>
            </a:r>
            <a:endParaRPr lang="en-US" dirty="0">
              <a:latin typeface="Arial Black" pitchFamily="34" charset="0"/>
            </a:endParaRPr>
          </a:p>
        </p:txBody>
      </p:sp>
      <p:sp>
        <p:nvSpPr>
          <p:cNvPr id="3" name="Content Placeholder 2"/>
          <p:cNvSpPr>
            <a:spLocks noGrp="1"/>
          </p:cNvSpPr>
          <p:nvPr>
            <p:ph idx="1"/>
          </p:nvPr>
        </p:nvSpPr>
        <p:spPr>
          <a:xfrm>
            <a:off x="457200" y="1447800"/>
            <a:ext cx="8229600" cy="4525963"/>
          </a:xfrm>
        </p:spPr>
        <p:txBody>
          <a:bodyPr>
            <a:normAutofit/>
          </a:bodyPr>
          <a:lstStyle/>
          <a:p>
            <a:pPr>
              <a:buFont typeface="Arial" pitchFamily="34" charset="0"/>
              <a:buChar char="•"/>
            </a:pPr>
            <a:r>
              <a:rPr lang="en-US" sz="2800" b="1" dirty="0" smtClean="0">
                <a:latin typeface="Arial" pitchFamily="34" charset="0"/>
                <a:cs typeface="Arial" pitchFamily="34" charset="0"/>
              </a:rPr>
              <a:t>Secondary Disinfection Regulations</a:t>
            </a:r>
          </a:p>
          <a:p>
            <a:pPr lvl="1">
              <a:buFont typeface="Arial" pitchFamily="34" charset="0"/>
              <a:buChar char="•"/>
            </a:pPr>
            <a:r>
              <a:rPr lang="en-US" sz="2000" dirty="0" smtClean="0">
                <a:latin typeface="Arial" pitchFamily="34" charset="0"/>
                <a:cs typeface="Arial" pitchFamily="34" charset="0"/>
              </a:rPr>
              <a:t>State of Oklahoma has not been granted primacy over secondary disinfection, so the federal government  through the EPA oversees and enforces the regulations that relate to the distribution and storage portion of the water supply system.</a:t>
            </a:r>
          </a:p>
          <a:p>
            <a:pPr lvl="1">
              <a:buFont typeface="Arial" pitchFamily="34" charset="0"/>
              <a:buChar char="•"/>
            </a:pPr>
            <a:r>
              <a:rPr lang="en-US" sz="2000" dirty="0" smtClean="0">
                <a:latin typeface="Arial" pitchFamily="34" charset="0"/>
                <a:cs typeface="Arial" pitchFamily="34" charset="0"/>
              </a:rPr>
              <a:t>CFR Title 40, Part 141, Section 72(b) states “each public water system that provides filtration treatment </a:t>
            </a:r>
            <a:r>
              <a:rPr lang="en-US" sz="2000" u="sng" dirty="0" smtClean="0">
                <a:latin typeface="Arial" pitchFamily="34" charset="0"/>
                <a:cs typeface="Arial" pitchFamily="34" charset="0"/>
              </a:rPr>
              <a:t>must</a:t>
            </a:r>
            <a:r>
              <a:rPr lang="en-US" sz="2000" dirty="0" smtClean="0">
                <a:latin typeface="Arial" pitchFamily="34" charset="0"/>
                <a:cs typeface="Arial" pitchFamily="34" charset="0"/>
              </a:rPr>
              <a:t> provide disinfection treatment.”</a:t>
            </a:r>
          </a:p>
          <a:p>
            <a:pPr lvl="1">
              <a:buFont typeface="Arial" pitchFamily="34" charset="0"/>
              <a:buChar char="•"/>
            </a:pPr>
            <a:r>
              <a:rPr lang="en-US" sz="2000" dirty="0" smtClean="0">
                <a:latin typeface="Arial" pitchFamily="34" charset="0"/>
                <a:cs typeface="Arial" pitchFamily="34" charset="0"/>
              </a:rPr>
              <a:t>CFR Title 40, Part 141, Section 74(a)(2) indicates that only Free Chlorine, Total Chlorine (may be measured as Combined Chlorine), Chlorine Dioxide and Ozone are acceptable disinfectants.”</a:t>
            </a:r>
          </a:p>
          <a:p>
            <a:pPr lvl="1">
              <a:buFont typeface="Arial" pitchFamily="34" charset="0"/>
              <a:buChar char="•"/>
            </a:pPr>
            <a:endParaRPr lang="en-US" sz="2400" dirty="0" smtClean="0">
              <a:latin typeface="Cambria" pitchFamily="18" charset="0"/>
            </a:endParaRPr>
          </a:p>
          <a:p>
            <a:pPr lvl="1">
              <a:buFont typeface="Arial" pitchFamily="34" charset="0"/>
              <a:buChar char="•"/>
            </a:pPr>
            <a:endParaRPr lang="en-US" sz="2400" dirty="0" smtClean="0">
              <a:latin typeface="Cambria" pitchFamily="18" charset="0"/>
            </a:endParaRPr>
          </a:p>
          <a:p>
            <a:pPr lvl="1">
              <a:buFont typeface="Arial" pitchFamily="34" charset="0"/>
              <a:buChar char="•"/>
            </a:pPr>
            <a:endParaRPr lang="en-US" sz="2400" b="1" dirty="0" smtClean="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21</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Disinfection</a:t>
            </a:r>
            <a:endParaRPr lang="en-US" dirty="0">
              <a:latin typeface="Arial Black" pitchFamily="34" charset="0"/>
            </a:endParaRPr>
          </a:p>
        </p:txBody>
      </p:sp>
      <p:sp>
        <p:nvSpPr>
          <p:cNvPr id="3" name="Content Placeholder 2"/>
          <p:cNvSpPr>
            <a:spLocks noGrp="1"/>
          </p:cNvSpPr>
          <p:nvPr>
            <p:ph idx="1"/>
          </p:nvPr>
        </p:nvSpPr>
        <p:spPr/>
        <p:txBody>
          <a:bodyPr/>
          <a:lstStyle/>
          <a:p>
            <a:pPr>
              <a:buFont typeface="Arial" pitchFamily="34" charset="0"/>
              <a:buChar char="•"/>
            </a:pPr>
            <a:r>
              <a:rPr lang="en-US" sz="2800" b="1" dirty="0" smtClean="0">
                <a:latin typeface="Arial" pitchFamily="34" charset="0"/>
                <a:cs typeface="Arial" pitchFamily="34" charset="0"/>
              </a:rPr>
              <a:t>Purpose of Disinfection</a:t>
            </a:r>
          </a:p>
          <a:p>
            <a:pPr lvl="1">
              <a:buFont typeface="Arial" pitchFamily="34" charset="0"/>
              <a:buChar char="•"/>
            </a:pPr>
            <a:r>
              <a:rPr lang="en-US" sz="2000" dirty="0" smtClean="0">
                <a:latin typeface="Arial" pitchFamily="34" charset="0"/>
                <a:cs typeface="Arial" pitchFamily="34" charset="0"/>
              </a:rPr>
              <a:t>The purpose of the disinfection process is simply to inactivate the pathogenic waterborne microorganisms such as bacteria and viruses.</a:t>
            </a:r>
          </a:p>
          <a:p>
            <a:pPr marL="457200" lvl="1" indent="0">
              <a:buNone/>
            </a:pPr>
            <a:endParaRPr lang="en-US" sz="2400" dirty="0" smtClean="0">
              <a:latin typeface="Arial" pitchFamily="34" charset="0"/>
              <a:cs typeface="Arial" pitchFamily="34" charset="0"/>
            </a:endParaRPr>
          </a:p>
          <a:p>
            <a:pPr>
              <a:buFont typeface="Arial" pitchFamily="34" charset="0"/>
              <a:buChar char="•"/>
            </a:pPr>
            <a:r>
              <a:rPr lang="en-US" sz="2800" b="1" dirty="0" smtClean="0">
                <a:latin typeface="Arial" pitchFamily="34" charset="0"/>
                <a:cs typeface="Arial" pitchFamily="34" charset="0"/>
              </a:rPr>
              <a:t>Secondary Disinfectants Approved by EPA</a:t>
            </a:r>
            <a:endParaRPr lang="en-US" sz="2800" b="1" dirty="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Chlorine (Cl)</a:t>
            </a:r>
          </a:p>
          <a:p>
            <a:pPr lvl="1">
              <a:buFont typeface="Arial" pitchFamily="34" charset="0"/>
              <a:buChar char="•"/>
            </a:pPr>
            <a:r>
              <a:rPr lang="en-US" sz="2000" dirty="0" smtClean="0">
                <a:latin typeface="Arial" pitchFamily="34" charset="0"/>
                <a:cs typeface="Arial" pitchFamily="34" charset="0"/>
              </a:rPr>
              <a:t>Chloramine (NH</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Cl, NHCl</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NCl</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a:t>
            </a:r>
          </a:p>
          <a:p>
            <a:pPr lvl="1">
              <a:buFont typeface="Arial" pitchFamily="34" charset="0"/>
              <a:buChar char="•"/>
            </a:pPr>
            <a:r>
              <a:rPr lang="en-US" sz="2000" dirty="0" smtClean="0">
                <a:latin typeface="Arial" pitchFamily="34" charset="0"/>
                <a:cs typeface="Arial" pitchFamily="34" charset="0"/>
              </a:rPr>
              <a:t>Chlorine Dioxide (ClO</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a:t>
            </a:r>
          </a:p>
          <a:p>
            <a:pPr lvl="1">
              <a:buFont typeface="Arial" pitchFamily="34" charset="0"/>
              <a:buChar char="•"/>
            </a:pPr>
            <a:r>
              <a:rPr lang="en-US" sz="2000" dirty="0" smtClean="0">
                <a:latin typeface="Arial" pitchFamily="34" charset="0"/>
                <a:cs typeface="Arial" pitchFamily="34" charset="0"/>
              </a:rPr>
              <a:t>Ozone (O</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a:t>
            </a:r>
          </a:p>
          <a:p>
            <a:pPr lvl="1">
              <a:buFont typeface="Arial" pitchFamily="34" charset="0"/>
              <a:buChar char="•"/>
            </a:pPr>
            <a:endParaRPr lang="en-US" sz="2400" dirty="0" smtClean="0">
              <a:latin typeface="Cambria" pitchFamily="18" charset="0"/>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22</a:t>
            </a:fld>
            <a:endParaRPr lang="en-US" dirty="0"/>
          </a:p>
        </p:txBody>
      </p:sp>
    </p:spTree>
    <p:extLst>
      <p:ext uri="{BB962C8B-B14F-4D97-AF65-F5344CB8AC3E}">
        <p14:creationId xmlns:p14="http://schemas.microsoft.com/office/powerpoint/2010/main" val="934159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Disinfection</a:t>
            </a:r>
            <a:endParaRPr lang="en-US" dirty="0">
              <a:latin typeface="Arial Black" pitchFamily="34" charset="0"/>
            </a:endParaRPr>
          </a:p>
        </p:txBody>
      </p:sp>
      <p:sp>
        <p:nvSpPr>
          <p:cNvPr id="3" name="Content Placeholder 2"/>
          <p:cNvSpPr>
            <a:spLocks noGrp="1"/>
          </p:cNvSpPr>
          <p:nvPr>
            <p:ph idx="1"/>
          </p:nvPr>
        </p:nvSpPr>
        <p:spPr>
          <a:xfrm>
            <a:off x="457200" y="1600200"/>
            <a:ext cx="8229600" cy="4724400"/>
          </a:xfrm>
        </p:spPr>
        <p:txBody>
          <a:bodyPr>
            <a:normAutofit/>
          </a:bodyPr>
          <a:lstStyle/>
          <a:p>
            <a:pPr>
              <a:buFont typeface="Arial" pitchFamily="34" charset="0"/>
              <a:buChar char="•"/>
            </a:pPr>
            <a:r>
              <a:rPr lang="en-US" sz="2800" b="1" dirty="0" smtClean="0">
                <a:latin typeface="Arial" pitchFamily="34" charset="0"/>
                <a:cs typeface="Arial" pitchFamily="34" charset="0"/>
              </a:rPr>
              <a:t>Chlorination (Primary Disinfection)</a:t>
            </a:r>
          </a:p>
          <a:p>
            <a:pPr marL="457200" lvl="1" indent="0">
              <a:buNone/>
            </a:pPr>
            <a:r>
              <a:rPr lang="en-US" sz="2000" dirty="0" smtClean="0">
                <a:latin typeface="Arial" pitchFamily="34" charset="0"/>
                <a:cs typeface="Arial" pitchFamily="34" charset="0"/>
              </a:rPr>
              <a:t>Chlorination is the process of adding chlorine to water generally in one of the following forms in order to produce hypochlorous acid (HOCl) as the primary disinfectant at the treatment facility:</a:t>
            </a:r>
          </a:p>
          <a:p>
            <a:pPr lvl="1">
              <a:buFont typeface="Arial" pitchFamily="34" charset="0"/>
              <a:buChar char="•"/>
            </a:pPr>
            <a:r>
              <a:rPr lang="en-US" sz="2000" dirty="0" smtClean="0">
                <a:latin typeface="Arial" pitchFamily="34" charset="0"/>
                <a:cs typeface="Arial" pitchFamily="34" charset="0"/>
              </a:rPr>
              <a:t>Chlorine Gas (Cl</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a:t>
            </a:r>
          </a:p>
          <a:p>
            <a:pPr marL="457200" lvl="1"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Cl</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H</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O </a:t>
            </a:r>
            <a:r>
              <a:rPr lang="en-US" sz="2000" dirty="0" smtClean="0">
                <a:latin typeface="Arial" pitchFamily="34" charset="0"/>
                <a:cs typeface="Arial" pitchFamily="34" charset="0"/>
                <a:sym typeface="Wingdings" pitchFamily="2" charset="2"/>
              </a:rPr>
              <a:t> </a:t>
            </a:r>
            <a:r>
              <a:rPr lang="en-US" sz="2000" u="sng" dirty="0" smtClean="0">
                <a:latin typeface="Arial" pitchFamily="34" charset="0"/>
                <a:cs typeface="Arial" pitchFamily="34" charset="0"/>
                <a:sym typeface="Wingdings" pitchFamily="2" charset="2"/>
              </a:rPr>
              <a:t>HOCl</a:t>
            </a:r>
            <a:r>
              <a:rPr lang="en-US" sz="2000" dirty="0" smtClean="0">
                <a:latin typeface="Arial" pitchFamily="34" charset="0"/>
                <a:cs typeface="Arial" pitchFamily="34" charset="0"/>
                <a:sym typeface="Wingdings" pitchFamily="2" charset="2"/>
              </a:rPr>
              <a:t> + H</a:t>
            </a:r>
            <a:r>
              <a:rPr lang="en-US" sz="2000" baseline="30000" dirty="0" smtClean="0">
                <a:latin typeface="Arial" pitchFamily="34" charset="0"/>
                <a:cs typeface="Arial" pitchFamily="34" charset="0"/>
                <a:sym typeface="Wingdings" pitchFamily="2" charset="2"/>
              </a:rPr>
              <a:t>+</a:t>
            </a:r>
            <a:r>
              <a:rPr lang="en-US" sz="2000" dirty="0" smtClean="0">
                <a:latin typeface="Arial" pitchFamily="34" charset="0"/>
                <a:cs typeface="Arial" pitchFamily="34" charset="0"/>
                <a:sym typeface="Wingdings" pitchFamily="2" charset="2"/>
              </a:rPr>
              <a:t> + Cl</a:t>
            </a:r>
            <a:r>
              <a:rPr lang="en-US" sz="2000" baseline="30000" dirty="0" smtClean="0">
                <a:latin typeface="Arial" pitchFamily="34" charset="0"/>
                <a:cs typeface="Arial" pitchFamily="34" charset="0"/>
                <a:sym typeface="Wingdings" pitchFamily="2" charset="2"/>
              </a:rPr>
              <a:t>-</a:t>
            </a:r>
          </a:p>
          <a:p>
            <a:pPr lvl="1">
              <a:buFont typeface="Arial" pitchFamily="34" charset="0"/>
              <a:buChar char="•"/>
            </a:pPr>
            <a:r>
              <a:rPr lang="en-US" sz="2000" dirty="0" smtClean="0">
                <a:latin typeface="Arial" pitchFamily="34" charset="0"/>
                <a:cs typeface="Arial" pitchFamily="34" charset="0"/>
              </a:rPr>
              <a:t>Sodium Hypochlorite (NaOCl)</a:t>
            </a:r>
          </a:p>
          <a:p>
            <a:pPr marL="457200" lvl="1" indent="0">
              <a:buNone/>
            </a:pPr>
            <a:r>
              <a:rPr lang="en-US" sz="2000" dirty="0" smtClean="0">
                <a:latin typeface="Arial" pitchFamily="34" charset="0"/>
                <a:cs typeface="Arial" pitchFamily="34" charset="0"/>
              </a:rPr>
              <a:t>	NaOCl + </a:t>
            </a:r>
            <a:r>
              <a:rPr lang="en-US" sz="2000" dirty="0">
                <a:latin typeface="Arial" pitchFamily="34" charset="0"/>
                <a:cs typeface="Arial" pitchFamily="34" charset="0"/>
              </a:rPr>
              <a:t>H</a:t>
            </a:r>
            <a:r>
              <a:rPr lang="en-US" sz="2000" baseline="-25000" dirty="0">
                <a:latin typeface="Arial" pitchFamily="34" charset="0"/>
                <a:cs typeface="Arial" pitchFamily="34" charset="0"/>
              </a:rPr>
              <a:t>2</a:t>
            </a:r>
            <a:r>
              <a:rPr lang="en-US" sz="2000" dirty="0">
                <a:latin typeface="Arial" pitchFamily="34" charset="0"/>
                <a:cs typeface="Arial" pitchFamily="34" charset="0"/>
              </a:rPr>
              <a:t>O </a:t>
            </a:r>
            <a:r>
              <a:rPr lang="en-US" sz="2000" dirty="0">
                <a:latin typeface="Arial" pitchFamily="34" charset="0"/>
                <a:cs typeface="Arial" pitchFamily="34" charset="0"/>
                <a:sym typeface="Wingdings" pitchFamily="2" charset="2"/>
              </a:rPr>
              <a:t> </a:t>
            </a:r>
            <a:r>
              <a:rPr lang="en-US" sz="2000" u="sng" dirty="0">
                <a:latin typeface="Arial" pitchFamily="34" charset="0"/>
                <a:cs typeface="Arial" pitchFamily="34" charset="0"/>
                <a:sym typeface="Wingdings" pitchFamily="2" charset="2"/>
              </a:rPr>
              <a:t>HOCl</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 NaOH</a:t>
            </a:r>
            <a:endParaRPr lang="en-US" sz="2000" dirty="0" smtClean="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Calcium Hypochlorite (Ca(OCl)</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a:t>
            </a:r>
          </a:p>
          <a:p>
            <a:pPr marL="457200" lvl="1"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Ca(OCl)</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+ 2H</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O </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 2</a:t>
            </a:r>
            <a:r>
              <a:rPr lang="en-US" sz="2000" u="sng" dirty="0" smtClean="0">
                <a:latin typeface="Arial" pitchFamily="34" charset="0"/>
                <a:cs typeface="Arial" pitchFamily="34" charset="0"/>
                <a:sym typeface="Wingdings" pitchFamily="2" charset="2"/>
              </a:rPr>
              <a:t>HOCl</a:t>
            </a:r>
            <a:r>
              <a:rPr lang="en-US" sz="2000" dirty="0" smtClean="0">
                <a:latin typeface="Arial" pitchFamily="34" charset="0"/>
                <a:cs typeface="Arial" pitchFamily="34" charset="0"/>
                <a:sym typeface="Wingdings" pitchFamily="2" charset="2"/>
              </a:rPr>
              <a:t> </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Ca(OH)</a:t>
            </a:r>
            <a:r>
              <a:rPr lang="en-US" sz="2000" baseline="-25000" dirty="0" smtClean="0">
                <a:latin typeface="Arial" pitchFamily="34" charset="0"/>
                <a:cs typeface="Arial" pitchFamily="34" charset="0"/>
                <a:sym typeface="Wingdings" pitchFamily="2" charset="2"/>
              </a:rPr>
              <a:t>2</a:t>
            </a:r>
            <a:endParaRPr lang="en-US" sz="2000" baseline="-25000" dirty="0" smtClean="0">
              <a:latin typeface="Arial" pitchFamily="34" charset="0"/>
              <a:cs typeface="Arial" pitchFamily="34" charset="0"/>
            </a:endParaRPr>
          </a:p>
          <a:p>
            <a:pPr marL="457200" lvl="1" indent="0">
              <a:buNone/>
            </a:pPr>
            <a:endParaRPr lang="en-US" sz="2400" dirty="0" smtClean="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23</a:t>
            </a:fld>
            <a:endParaRPr lang="en-US" dirty="0"/>
          </a:p>
        </p:txBody>
      </p:sp>
    </p:spTree>
    <p:extLst>
      <p:ext uri="{BB962C8B-B14F-4D97-AF65-F5344CB8AC3E}">
        <p14:creationId xmlns:p14="http://schemas.microsoft.com/office/powerpoint/2010/main" val="1593635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Disinfection</a:t>
            </a:r>
            <a:endParaRPr lang="en-US" dirty="0">
              <a:latin typeface="Arial Black"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a:buFont typeface="Arial" pitchFamily="34" charset="0"/>
              <a:buChar char="•"/>
            </a:pPr>
            <a:r>
              <a:rPr lang="en-US" sz="2800" b="1" dirty="0">
                <a:latin typeface="Arial" pitchFamily="34" charset="0"/>
                <a:cs typeface="Arial" pitchFamily="34" charset="0"/>
              </a:rPr>
              <a:t>Chloramination (Secondary Disinfection)</a:t>
            </a:r>
          </a:p>
          <a:p>
            <a:pPr marL="457200" lvl="1" indent="0">
              <a:buNone/>
            </a:pPr>
            <a:r>
              <a:rPr lang="en-US" sz="2000" dirty="0">
                <a:latin typeface="Arial" pitchFamily="34" charset="0"/>
                <a:cs typeface="Arial" pitchFamily="34" charset="0"/>
              </a:rPr>
              <a:t>Chloramination is the process of adding ammonia (NH</a:t>
            </a:r>
            <a:r>
              <a:rPr lang="en-US" sz="2000" baseline="-25000" dirty="0">
                <a:latin typeface="Arial" pitchFamily="34" charset="0"/>
                <a:cs typeface="Arial" pitchFamily="34" charset="0"/>
              </a:rPr>
              <a:t>3</a:t>
            </a:r>
            <a:r>
              <a:rPr lang="en-US" sz="2000" dirty="0">
                <a:latin typeface="Arial" pitchFamily="34" charset="0"/>
                <a:cs typeface="Arial" pitchFamily="34" charset="0"/>
              </a:rPr>
              <a:t>) to water that contains </a:t>
            </a:r>
            <a:r>
              <a:rPr lang="en-US" sz="2000" dirty="0" smtClean="0">
                <a:latin typeface="Arial" pitchFamily="34" charset="0"/>
                <a:cs typeface="Arial" pitchFamily="34" charset="0"/>
              </a:rPr>
              <a:t>a chlorinated disinfectant, generally in the form </a:t>
            </a:r>
            <a:r>
              <a:rPr lang="en-US" sz="2000" dirty="0">
                <a:latin typeface="Arial" pitchFamily="34" charset="0"/>
                <a:cs typeface="Arial" pitchFamily="34" charset="0"/>
              </a:rPr>
              <a:t>of hypochlorous acid (HOCl</a:t>
            </a:r>
            <a:r>
              <a:rPr lang="en-US" sz="2000" dirty="0" smtClean="0">
                <a:latin typeface="Arial" pitchFamily="34" charset="0"/>
                <a:cs typeface="Arial" pitchFamily="34" charset="0"/>
              </a:rPr>
              <a:t>), in order to convert the chlorinated form of disinfectant to a chloraminated form of disinfectant:</a:t>
            </a:r>
          </a:p>
          <a:p>
            <a:pPr lvl="1">
              <a:buFont typeface="Arial" pitchFamily="34" charset="0"/>
              <a:buChar char="•"/>
            </a:pPr>
            <a:r>
              <a:rPr lang="en-US" sz="2000" dirty="0" smtClean="0">
                <a:latin typeface="Arial" pitchFamily="34" charset="0"/>
                <a:cs typeface="Arial" pitchFamily="34" charset="0"/>
              </a:rPr>
              <a:t>Monochloramine</a:t>
            </a:r>
          </a:p>
          <a:p>
            <a:pPr marL="457200" lvl="1"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NH</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 HOCl </a:t>
            </a:r>
            <a:r>
              <a:rPr lang="en-US" sz="2000" dirty="0" smtClean="0">
                <a:latin typeface="Arial" pitchFamily="34" charset="0"/>
                <a:cs typeface="Arial" pitchFamily="34" charset="0"/>
                <a:sym typeface="Wingdings" pitchFamily="2" charset="2"/>
              </a:rPr>
              <a:t> NH</a:t>
            </a:r>
            <a:r>
              <a:rPr lang="en-US" sz="2000" baseline="-25000" dirty="0" smtClean="0">
                <a:latin typeface="Arial" pitchFamily="34" charset="0"/>
                <a:cs typeface="Arial" pitchFamily="34" charset="0"/>
                <a:sym typeface="Wingdings" pitchFamily="2" charset="2"/>
              </a:rPr>
              <a:t>2</a:t>
            </a:r>
            <a:r>
              <a:rPr lang="en-US" sz="2000" dirty="0" smtClean="0">
                <a:latin typeface="Arial" pitchFamily="34" charset="0"/>
                <a:cs typeface="Arial" pitchFamily="34" charset="0"/>
                <a:sym typeface="Wingdings" pitchFamily="2" charset="2"/>
              </a:rPr>
              <a:t>Cl + H</a:t>
            </a:r>
            <a:r>
              <a:rPr lang="en-US" sz="2000" baseline="-25000" dirty="0" smtClean="0">
                <a:latin typeface="Arial" pitchFamily="34" charset="0"/>
                <a:cs typeface="Arial" pitchFamily="34" charset="0"/>
                <a:sym typeface="Wingdings" pitchFamily="2" charset="2"/>
              </a:rPr>
              <a:t>2</a:t>
            </a:r>
            <a:r>
              <a:rPr lang="en-US" sz="2000" dirty="0" smtClean="0">
                <a:latin typeface="Arial" pitchFamily="34" charset="0"/>
                <a:cs typeface="Arial" pitchFamily="34" charset="0"/>
                <a:sym typeface="Wingdings" pitchFamily="2" charset="2"/>
              </a:rPr>
              <a:t>O</a:t>
            </a:r>
            <a:endParaRPr lang="en-US" sz="2000" dirty="0" smtClean="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Dichloramine</a:t>
            </a:r>
          </a:p>
          <a:p>
            <a:pPr marL="457200" lvl="1"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NH</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Cl </a:t>
            </a:r>
            <a:r>
              <a:rPr lang="en-US" sz="2000" dirty="0">
                <a:latin typeface="Arial" pitchFamily="34" charset="0"/>
                <a:cs typeface="Arial" pitchFamily="34" charset="0"/>
              </a:rPr>
              <a:t>+ HOCl </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NHCl</a:t>
            </a:r>
            <a:r>
              <a:rPr lang="en-US" sz="2000" baseline="-25000" dirty="0" smtClean="0">
                <a:latin typeface="Arial" pitchFamily="34" charset="0"/>
                <a:cs typeface="Arial" pitchFamily="34" charset="0"/>
                <a:sym typeface="Wingdings" pitchFamily="2" charset="2"/>
              </a:rPr>
              <a:t>2</a:t>
            </a:r>
            <a:r>
              <a:rPr lang="en-US" sz="2000" dirty="0" smtClean="0">
                <a:latin typeface="Arial" pitchFamily="34" charset="0"/>
                <a:cs typeface="Arial" pitchFamily="34" charset="0"/>
                <a:sym typeface="Wingdings" pitchFamily="2" charset="2"/>
              </a:rPr>
              <a:t> </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H</a:t>
            </a:r>
            <a:r>
              <a:rPr lang="en-US" sz="2000" baseline="-25000" dirty="0" smtClean="0">
                <a:latin typeface="Arial" pitchFamily="34" charset="0"/>
                <a:cs typeface="Arial" pitchFamily="34" charset="0"/>
                <a:sym typeface="Wingdings" pitchFamily="2" charset="2"/>
              </a:rPr>
              <a:t>2</a:t>
            </a:r>
            <a:r>
              <a:rPr lang="en-US" sz="2000" dirty="0" smtClean="0">
                <a:latin typeface="Arial" pitchFamily="34" charset="0"/>
                <a:cs typeface="Arial" pitchFamily="34" charset="0"/>
                <a:sym typeface="Wingdings" pitchFamily="2" charset="2"/>
              </a:rPr>
              <a:t>O</a:t>
            </a:r>
            <a:endParaRPr lang="en-US" sz="2000" dirty="0" smtClean="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Trichloramine</a:t>
            </a:r>
          </a:p>
          <a:p>
            <a:pPr marL="457200" lvl="1" indent="0">
              <a:buNone/>
            </a:pPr>
            <a:r>
              <a:rPr lang="en-US" sz="2000" dirty="0" smtClean="0">
                <a:latin typeface="Arial" pitchFamily="34" charset="0"/>
                <a:cs typeface="Arial" pitchFamily="34" charset="0"/>
              </a:rPr>
              <a:t>	NHCl</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a:t>
            </a:r>
            <a:r>
              <a:rPr lang="en-US" sz="2000" dirty="0">
                <a:latin typeface="Arial" pitchFamily="34" charset="0"/>
                <a:cs typeface="Arial" pitchFamily="34" charset="0"/>
              </a:rPr>
              <a:t>+ HOCl </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NCl</a:t>
            </a:r>
            <a:r>
              <a:rPr lang="en-US" sz="2000" baseline="-25000" dirty="0" smtClean="0">
                <a:latin typeface="Arial" pitchFamily="34" charset="0"/>
                <a:cs typeface="Arial" pitchFamily="34" charset="0"/>
                <a:sym typeface="Wingdings" pitchFamily="2" charset="2"/>
              </a:rPr>
              <a:t>3</a:t>
            </a:r>
            <a:r>
              <a:rPr lang="en-US" sz="2000" dirty="0" smtClean="0">
                <a:latin typeface="Arial" pitchFamily="34" charset="0"/>
                <a:cs typeface="Arial" pitchFamily="34" charset="0"/>
                <a:sym typeface="Wingdings" pitchFamily="2" charset="2"/>
              </a:rPr>
              <a:t> </a:t>
            </a:r>
            <a:r>
              <a:rPr lang="en-US" sz="2000" dirty="0">
                <a:latin typeface="Arial" pitchFamily="34" charset="0"/>
                <a:cs typeface="Arial" pitchFamily="34" charset="0"/>
                <a:sym typeface="Wingdings" pitchFamily="2" charset="2"/>
              </a:rPr>
              <a:t>+ </a:t>
            </a:r>
            <a:r>
              <a:rPr lang="en-US" sz="2000" dirty="0" smtClean="0">
                <a:latin typeface="Arial" pitchFamily="34" charset="0"/>
                <a:cs typeface="Arial" pitchFamily="34" charset="0"/>
                <a:sym typeface="Wingdings" pitchFamily="2" charset="2"/>
              </a:rPr>
              <a:t>H</a:t>
            </a:r>
            <a:r>
              <a:rPr lang="en-US" sz="2000" baseline="-25000" dirty="0" smtClean="0">
                <a:latin typeface="Arial" pitchFamily="34" charset="0"/>
                <a:cs typeface="Arial" pitchFamily="34" charset="0"/>
                <a:sym typeface="Wingdings" pitchFamily="2" charset="2"/>
              </a:rPr>
              <a:t>2</a:t>
            </a:r>
            <a:r>
              <a:rPr lang="en-US" sz="2000" dirty="0" smtClean="0">
                <a:latin typeface="Arial" pitchFamily="34" charset="0"/>
                <a:cs typeface="Arial" pitchFamily="34" charset="0"/>
                <a:sym typeface="Wingdings" pitchFamily="2" charset="2"/>
              </a:rPr>
              <a:t>O</a:t>
            </a:r>
            <a:endParaRPr lang="en-US" sz="2000" dirty="0">
              <a:latin typeface="Arial" pitchFamily="34" charset="0"/>
              <a:cs typeface="Arial" pitchFamily="34" charset="0"/>
            </a:endParaRPr>
          </a:p>
          <a:p>
            <a:pPr marL="457200" lvl="1" indent="0">
              <a:buNone/>
            </a:pPr>
            <a:endParaRPr lang="en-US" sz="2400" dirty="0">
              <a:latin typeface="Cambria"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24</a:t>
            </a:fld>
            <a:endParaRPr lang="en-US" dirty="0"/>
          </a:p>
        </p:txBody>
      </p:sp>
    </p:spTree>
    <p:extLst>
      <p:ext uri="{BB962C8B-B14F-4D97-AF65-F5344CB8AC3E}">
        <p14:creationId xmlns:p14="http://schemas.microsoft.com/office/powerpoint/2010/main" val="2561410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Disinfection Byproducts</a:t>
            </a:r>
            <a:endParaRPr lang="en-US" dirty="0">
              <a:latin typeface="Arial Black"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pPr>
              <a:buFont typeface="Arial" pitchFamily="34" charset="0"/>
              <a:buChar char="•"/>
            </a:pPr>
            <a:r>
              <a:rPr lang="en-US" sz="3000" b="1" dirty="0" smtClean="0">
                <a:latin typeface="Arial" pitchFamily="34" charset="0"/>
                <a:cs typeface="Arial" pitchFamily="34" charset="0"/>
              </a:rPr>
              <a:t>Disinfection Byproducts</a:t>
            </a:r>
          </a:p>
          <a:p>
            <a:pPr lvl="1">
              <a:buFont typeface="Arial" pitchFamily="34" charset="0"/>
              <a:buChar char="•"/>
            </a:pPr>
            <a:r>
              <a:rPr lang="en-US" sz="2000" dirty="0" smtClean="0">
                <a:latin typeface="Arial" pitchFamily="34" charset="0"/>
                <a:cs typeface="Arial" pitchFamily="34" charset="0"/>
              </a:rPr>
              <a:t>Disinfection byproducts, commonly referred to as DBPs, are those chemical compounds that form as a secondary product (byproduct) with the disinfectant.</a:t>
            </a:r>
          </a:p>
          <a:p>
            <a:pPr lvl="1">
              <a:buFont typeface="Arial" pitchFamily="34" charset="0"/>
              <a:buChar char="•"/>
            </a:pPr>
            <a:r>
              <a:rPr lang="en-US" sz="2000" dirty="0" smtClean="0">
                <a:latin typeface="Arial" pitchFamily="34" charset="0"/>
                <a:cs typeface="Arial" pitchFamily="34" charset="0"/>
              </a:rPr>
              <a:t>Presently, there are over 600 known DBPs.</a:t>
            </a:r>
          </a:p>
          <a:p>
            <a:pPr lvl="1">
              <a:buFont typeface="Arial" pitchFamily="34" charset="0"/>
              <a:buChar char="•"/>
            </a:pPr>
            <a:r>
              <a:rPr lang="en-US" sz="2000" dirty="0" smtClean="0">
                <a:latin typeface="Arial" pitchFamily="34" charset="0"/>
                <a:cs typeface="Arial" pitchFamily="34" charset="0"/>
              </a:rPr>
              <a:t>It is crucial to understand that not all DBPs are harmful or potentially harmful to human health.</a:t>
            </a:r>
          </a:p>
          <a:p>
            <a:pPr lvl="1">
              <a:buFont typeface="Arial" pitchFamily="34" charset="0"/>
              <a:buChar char="•"/>
            </a:pPr>
            <a:r>
              <a:rPr lang="en-US" sz="2000" dirty="0" smtClean="0">
                <a:latin typeface="Arial" pitchFamily="34" charset="0"/>
                <a:cs typeface="Arial" pitchFamily="34" charset="0"/>
              </a:rPr>
              <a:t>The EPA does recognize that certain specific DBPs are either (1) harmful or (2) may be harmful to human health.</a:t>
            </a:r>
          </a:p>
          <a:p>
            <a:pPr lvl="1">
              <a:buFont typeface="Arial" pitchFamily="34" charset="0"/>
              <a:buChar char="•"/>
            </a:pPr>
            <a:r>
              <a:rPr lang="en-US" sz="2000" dirty="0" smtClean="0">
                <a:latin typeface="Arial" pitchFamily="34" charset="0"/>
                <a:cs typeface="Arial" pitchFamily="34" charset="0"/>
              </a:rPr>
              <a:t>For certain DBPs considered harmful or potentially harmful, the EPA has established a Maximum Contaminant Level (MCL) allowed in drinking water.</a:t>
            </a:r>
          </a:p>
          <a:p>
            <a:pPr lvl="1">
              <a:buFont typeface="Arial" pitchFamily="34" charset="0"/>
              <a:buChar char="•"/>
            </a:pPr>
            <a:r>
              <a:rPr lang="en-US" sz="2000" dirty="0" smtClean="0">
                <a:latin typeface="Arial" pitchFamily="34" charset="0"/>
                <a:cs typeface="Arial" pitchFamily="34" charset="0"/>
              </a:rPr>
              <a:t>This MCL is scientifically related to the potential risk the specific contaminant </a:t>
            </a:r>
            <a:r>
              <a:rPr lang="en-US" sz="2000" u="sng" dirty="0" smtClean="0">
                <a:latin typeface="Arial" pitchFamily="34" charset="0"/>
                <a:cs typeface="Arial" pitchFamily="34" charset="0"/>
              </a:rPr>
              <a:t>MAY</a:t>
            </a:r>
            <a:r>
              <a:rPr lang="en-US" sz="2000" dirty="0" smtClean="0">
                <a:latin typeface="Arial" pitchFamily="34" charset="0"/>
                <a:cs typeface="Arial" pitchFamily="34" charset="0"/>
              </a:rPr>
              <a:t> have upon human health.</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25</a:t>
            </a:fld>
            <a:endParaRPr lang="en-US" dirty="0"/>
          </a:p>
        </p:txBody>
      </p:sp>
    </p:spTree>
    <p:extLst>
      <p:ext uri="{BB962C8B-B14F-4D97-AF65-F5344CB8AC3E}">
        <p14:creationId xmlns:p14="http://schemas.microsoft.com/office/powerpoint/2010/main" val="28985386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Disinfection Byproducts</a:t>
            </a:r>
            <a:endParaRPr lang="en-US" dirty="0">
              <a:latin typeface="Arial Black" pitchFamily="34" charset="0"/>
            </a:endParaRPr>
          </a:p>
        </p:txBody>
      </p:sp>
      <p:sp>
        <p:nvSpPr>
          <p:cNvPr id="3" name="Content Placeholder 2"/>
          <p:cNvSpPr>
            <a:spLocks noGrp="1"/>
          </p:cNvSpPr>
          <p:nvPr>
            <p:ph idx="1"/>
          </p:nvPr>
        </p:nvSpPr>
        <p:spPr>
          <a:xfrm>
            <a:off x="457200" y="1600200"/>
            <a:ext cx="8229600" cy="4724400"/>
          </a:xfrm>
        </p:spPr>
        <p:txBody>
          <a:bodyPr>
            <a:normAutofit fontScale="92500"/>
          </a:bodyPr>
          <a:lstStyle/>
          <a:p>
            <a:pPr>
              <a:buFont typeface="Arial" pitchFamily="34" charset="0"/>
              <a:buChar char="•"/>
            </a:pPr>
            <a:r>
              <a:rPr lang="en-US" sz="3000" b="1" dirty="0" smtClean="0">
                <a:latin typeface="Arial" pitchFamily="34" charset="0"/>
                <a:cs typeface="Arial" pitchFamily="34" charset="0"/>
              </a:rPr>
              <a:t>Regulated Disinfection Byproducts</a:t>
            </a:r>
          </a:p>
          <a:p>
            <a:pPr lvl="1">
              <a:buFont typeface="Arial" pitchFamily="34" charset="0"/>
              <a:buChar char="•"/>
            </a:pPr>
            <a:r>
              <a:rPr lang="en-US" sz="2200" dirty="0" smtClean="0">
                <a:latin typeface="Arial" pitchFamily="34" charset="0"/>
                <a:cs typeface="Arial" pitchFamily="34" charset="0"/>
              </a:rPr>
              <a:t>In 1974, Trihalomethanes (THMs) were discovered in chlorinated drinking water and determined to be potentially harmful to human health.</a:t>
            </a:r>
          </a:p>
          <a:p>
            <a:pPr lvl="1">
              <a:buFont typeface="Arial" pitchFamily="34" charset="0"/>
              <a:buChar char="•"/>
            </a:pPr>
            <a:r>
              <a:rPr lang="en-US" sz="2200" dirty="0" smtClean="0">
                <a:latin typeface="Arial" pitchFamily="34" charset="0"/>
                <a:cs typeface="Arial" pitchFamily="34" charset="0"/>
              </a:rPr>
              <a:t>In 1983, Haloacetic Acids (HAAs) were </a:t>
            </a:r>
            <a:r>
              <a:rPr lang="en-US" sz="2200" dirty="0">
                <a:latin typeface="Arial" pitchFamily="34" charset="0"/>
                <a:cs typeface="Arial" pitchFamily="34" charset="0"/>
              </a:rPr>
              <a:t>discovered in </a:t>
            </a:r>
            <a:r>
              <a:rPr lang="en-US" sz="2200" dirty="0" smtClean="0">
                <a:latin typeface="Arial" pitchFamily="34" charset="0"/>
                <a:cs typeface="Arial" pitchFamily="34" charset="0"/>
              </a:rPr>
              <a:t>chlorinated drinking </a:t>
            </a:r>
            <a:r>
              <a:rPr lang="en-US" sz="2200" dirty="0">
                <a:latin typeface="Arial" pitchFamily="34" charset="0"/>
                <a:cs typeface="Arial" pitchFamily="34" charset="0"/>
              </a:rPr>
              <a:t>water and determined to be potentially harmful to human health</a:t>
            </a:r>
            <a:r>
              <a:rPr lang="en-US" sz="2200" dirty="0" smtClean="0">
                <a:latin typeface="Arial" pitchFamily="34" charset="0"/>
                <a:cs typeface="Arial" pitchFamily="34" charset="0"/>
              </a:rPr>
              <a:t>.</a:t>
            </a:r>
          </a:p>
          <a:p>
            <a:pPr lvl="1">
              <a:buFont typeface="Arial" pitchFamily="34" charset="0"/>
              <a:buChar char="•"/>
            </a:pPr>
            <a:r>
              <a:rPr lang="en-US" sz="2200" dirty="0" smtClean="0">
                <a:latin typeface="Arial" pitchFamily="34" charset="0"/>
                <a:cs typeface="Arial" pitchFamily="34" charset="0"/>
              </a:rPr>
              <a:t>The EPA immediately began to regulate THMs and HAAs in chlorinated drinking water by establishing a MCL for each.</a:t>
            </a:r>
          </a:p>
          <a:p>
            <a:pPr lvl="1">
              <a:buFont typeface="Arial" pitchFamily="34" charset="0"/>
              <a:buChar char="•"/>
            </a:pPr>
            <a:r>
              <a:rPr lang="en-US" sz="2200" dirty="0" smtClean="0">
                <a:latin typeface="Arial" pitchFamily="34" charset="0"/>
                <a:cs typeface="Arial" pitchFamily="34" charset="0"/>
              </a:rPr>
              <a:t>Presently, the EPA regulates acceptable levels of disinfection byproducts within drinking water through the Stage 2 – Disinfection Byproduct Rule.  This rule establishes a MCL for Bromate, Chlorite, Trihalomethanes and Haloacetic Acids.</a:t>
            </a:r>
          </a:p>
          <a:p>
            <a:pPr lvl="1">
              <a:buFont typeface="Arial" pitchFamily="34" charset="0"/>
              <a:buChar char="•"/>
            </a:pPr>
            <a:endParaRPr lang="en-US" sz="2400"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26</a:t>
            </a:fld>
            <a:endParaRPr lang="en-US" dirty="0"/>
          </a:p>
        </p:txBody>
      </p:sp>
    </p:spTree>
    <p:extLst>
      <p:ext uri="{BB962C8B-B14F-4D97-AF65-F5344CB8AC3E}">
        <p14:creationId xmlns:p14="http://schemas.microsoft.com/office/powerpoint/2010/main" val="2515184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Advantages/Disadvantages</a:t>
            </a:r>
            <a:endParaRPr lang="en-US" dirty="0">
              <a:latin typeface="Arial Black" pitchFamily="34" charset="0"/>
            </a:endParaRPr>
          </a:p>
        </p:txBody>
      </p:sp>
      <p:sp>
        <p:nvSpPr>
          <p:cNvPr id="3" name="Content Placeholder 2"/>
          <p:cNvSpPr>
            <a:spLocks noGrp="1"/>
          </p:cNvSpPr>
          <p:nvPr>
            <p:ph idx="1"/>
          </p:nvPr>
        </p:nvSpPr>
        <p:spPr>
          <a:xfrm>
            <a:off x="152400" y="1600200"/>
            <a:ext cx="8839200" cy="4525963"/>
          </a:xfrm>
        </p:spPr>
        <p:txBody>
          <a:bodyPr/>
          <a:lstStyle/>
          <a:p>
            <a:pPr>
              <a:buFont typeface="Arial" pitchFamily="34" charset="0"/>
              <a:buChar char="•"/>
            </a:pPr>
            <a:r>
              <a:rPr lang="en-US" sz="2800" b="1" dirty="0" smtClean="0">
                <a:latin typeface="Arial" pitchFamily="34" charset="0"/>
                <a:cs typeface="Arial" pitchFamily="34" charset="0"/>
              </a:rPr>
              <a:t>Primary Advantages/Benefits of Chloramination</a:t>
            </a:r>
          </a:p>
          <a:p>
            <a:pPr lvl="1">
              <a:buFont typeface="Arial" pitchFamily="34" charset="0"/>
              <a:buChar char="•"/>
            </a:pPr>
            <a:r>
              <a:rPr lang="en-US" sz="2000" dirty="0" smtClean="0">
                <a:latin typeface="Arial" pitchFamily="34" charset="0"/>
                <a:cs typeface="Arial" pitchFamily="34" charset="0"/>
              </a:rPr>
              <a:t>Chloramination is a proven secondary disinfection technique that has been practiced for nearly 100 years within the United States and Canada.</a:t>
            </a:r>
          </a:p>
          <a:p>
            <a:pPr lvl="1">
              <a:buFont typeface="Arial" pitchFamily="34" charset="0"/>
              <a:buChar char="•"/>
            </a:pPr>
            <a:r>
              <a:rPr lang="en-US" sz="2000" dirty="0" smtClean="0">
                <a:latin typeface="Arial" pitchFamily="34" charset="0"/>
                <a:cs typeface="Arial" pitchFamily="34" charset="0"/>
              </a:rPr>
              <a:t>Significantly reduces the levels of chlorinated disinfection byproducts, which include: Bromate, Chlorite, Trihalomethanes and Haloacetic Acids.</a:t>
            </a:r>
          </a:p>
          <a:p>
            <a:pPr lvl="1">
              <a:buFont typeface="Arial" pitchFamily="34" charset="0"/>
              <a:buChar char="•"/>
            </a:pPr>
            <a:r>
              <a:rPr lang="en-US" sz="2000" dirty="0" smtClean="0">
                <a:latin typeface="Arial" pitchFamily="34" charset="0"/>
                <a:cs typeface="Arial" pitchFamily="34" charset="0"/>
              </a:rPr>
              <a:t>More persistent and longer lasting residual disinfectant.</a:t>
            </a:r>
          </a:p>
          <a:p>
            <a:pPr lvl="1">
              <a:buFont typeface="Arial" pitchFamily="34" charset="0"/>
              <a:buChar char="•"/>
            </a:pPr>
            <a:r>
              <a:rPr lang="en-US" sz="2000" dirty="0" smtClean="0">
                <a:latin typeface="Arial" pitchFamily="34" charset="0"/>
                <a:cs typeface="Arial" pitchFamily="34" charset="0"/>
              </a:rPr>
              <a:t>Reduction in chemical taste complaints (Monochloramines).</a:t>
            </a:r>
          </a:p>
          <a:p>
            <a:pPr lvl="1">
              <a:buFont typeface="Arial" pitchFamily="34" charset="0"/>
              <a:buChar char="•"/>
            </a:pPr>
            <a:r>
              <a:rPr lang="en-US" sz="2000" dirty="0" smtClean="0">
                <a:latin typeface="Arial" pitchFamily="34" charset="0"/>
                <a:cs typeface="Arial" pitchFamily="34" charset="0"/>
              </a:rPr>
              <a:t>Reduction in odor complaints (Monochloramines).</a:t>
            </a:r>
          </a:p>
          <a:p>
            <a:pPr lvl="1">
              <a:buFont typeface="Arial" pitchFamily="34" charset="0"/>
              <a:buChar char="•"/>
            </a:pPr>
            <a:r>
              <a:rPr lang="en-US" sz="2000" dirty="0" smtClean="0">
                <a:latin typeface="Arial" pitchFamily="34" charset="0"/>
                <a:cs typeface="Arial" pitchFamily="34" charset="0"/>
              </a:rPr>
              <a:t>Controls biofilm build up in the system.</a:t>
            </a:r>
          </a:p>
          <a:p>
            <a:pPr lvl="1">
              <a:buFont typeface="Arial" pitchFamily="34" charset="0"/>
              <a:buChar char="•"/>
            </a:pPr>
            <a:r>
              <a:rPr lang="en-US" sz="2000" dirty="0" smtClean="0">
                <a:latin typeface="Arial" pitchFamily="34" charset="0"/>
                <a:cs typeface="Arial" pitchFamily="34" charset="0"/>
              </a:rPr>
              <a:t>Decrease in iron pipe corrosion.</a:t>
            </a:r>
          </a:p>
          <a:p>
            <a:pPr marL="457200" lvl="1" indent="0">
              <a:buNone/>
            </a:pPr>
            <a:endParaRPr lang="en-US" sz="2400" dirty="0" smtClean="0">
              <a:latin typeface="Cambria" pitchFamily="18" charset="0"/>
            </a:endParaRPr>
          </a:p>
          <a:p>
            <a:pPr lvl="1">
              <a:buFont typeface="Arial" pitchFamily="34" charset="0"/>
              <a:buChar char="•"/>
            </a:pPr>
            <a:endParaRPr lang="en-US" sz="2400" b="1" dirty="0" smtClean="0">
              <a:latin typeface="Cambria"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27</a:t>
            </a:fld>
            <a:endParaRPr lang="en-US" dirty="0"/>
          </a:p>
        </p:txBody>
      </p:sp>
    </p:spTree>
    <p:extLst>
      <p:ext uri="{BB962C8B-B14F-4D97-AF65-F5344CB8AC3E}">
        <p14:creationId xmlns:p14="http://schemas.microsoft.com/office/powerpoint/2010/main" val="1429846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Advantages/Disadvantages</a:t>
            </a:r>
            <a:endParaRPr lang="en-US" dirty="0">
              <a:latin typeface="Arial Black" pitchFamily="34" charset="0"/>
            </a:endParaRPr>
          </a:p>
        </p:txBody>
      </p:sp>
      <p:sp>
        <p:nvSpPr>
          <p:cNvPr id="3" name="Content Placeholder 2"/>
          <p:cNvSpPr>
            <a:spLocks noGrp="1"/>
          </p:cNvSpPr>
          <p:nvPr>
            <p:ph idx="1"/>
          </p:nvPr>
        </p:nvSpPr>
        <p:spPr/>
        <p:txBody>
          <a:bodyPr/>
          <a:lstStyle/>
          <a:p>
            <a:pPr>
              <a:buFont typeface="Arial" pitchFamily="34" charset="0"/>
              <a:buChar char="•"/>
            </a:pPr>
            <a:r>
              <a:rPr lang="en-US" sz="2800" b="1" dirty="0" smtClean="0">
                <a:latin typeface="Arial" pitchFamily="34" charset="0"/>
                <a:cs typeface="Arial" pitchFamily="34" charset="0"/>
              </a:rPr>
              <a:t>Primary Disadvantages of Chloramination</a:t>
            </a:r>
          </a:p>
          <a:p>
            <a:pPr lvl="1">
              <a:buFont typeface="Arial" pitchFamily="34" charset="0"/>
              <a:buChar char="•"/>
            </a:pPr>
            <a:r>
              <a:rPr lang="en-US" sz="2000" dirty="0" smtClean="0">
                <a:latin typeface="Arial" pitchFamily="34" charset="0"/>
                <a:cs typeface="Arial" pitchFamily="34" charset="0"/>
              </a:rPr>
              <a:t>Higher operational costs.</a:t>
            </a:r>
          </a:p>
          <a:p>
            <a:pPr lvl="1">
              <a:buFont typeface="Arial" pitchFamily="34" charset="0"/>
              <a:buChar char="•"/>
            </a:pPr>
            <a:r>
              <a:rPr lang="en-US" sz="2000" dirty="0" smtClean="0">
                <a:latin typeface="Arial" pitchFamily="34" charset="0"/>
                <a:cs typeface="Arial" pitchFamily="34" charset="0"/>
              </a:rPr>
              <a:t>Potential for degradation of rubber products such as gaskets at the pipe joints.</a:t>
            </a:r>
          </a:p>
          <a:p>
            <a:pPr lvl="1">
              <a:buFont typeface="Arial" pitchFamily="34" charset="0"/>
              <a:buChar char="•"/>
            </a:pPr>
            <a:r>
              <a:rPr lang="en-US" sz="2000" dirty="0" smtClean="0">
                <a:latin typeface="Arial" pitchFamily="34" charset="0"/>
                <a:cs typeface="Arial" pitchFamily="34" charset="0"/>
              </a:rPr>
              <a:t>Potential for increase in taste and odor problems (Dichloramines and Trichloramines).</a:t>
            </a:r>
          </a:p>
          <a:p>
            <a:pPr lvl="1">
              <a:buFont typeface="Arial" pitchFamily="34" charset="0"/>
              <a:buChar char="•"/>
            </a:pPr>
            <a:r>
              <a:rPr lang="en-US" sz="2000" dirty="0" smtClean="0">
                <a:latin typeface="Arial" pitchFamily="34" charset="0"/>
                <a:cs typeface="Arial" pitchFamily="34" charset="0"/>
              </a:rPr>
              <a:t>Potential for increased corrosion in lead fittings and metal pipes.</a:t>
            </a:r>
          </a:p>
          <a:p>
            <a:pPr lvl="1">
              <a:buFont typeface="Arial" pitchFamily="34" charset="0"/>
              <a:buChar char="•"/>
            </a:pPr>
            <a:r>
              <a:rPr lang="en-US" sz="2000" dirty="0" smtClean="0">
                <a:latin typeface="Arial" pitchFamily="34" charset="0"/>
                <a:cs typeface="Arial" pitchFamily="34" charset="0"/>
              </a:rPr>
              <a:t>Potential for increased levels of nitrogen-based disinfection byproducts such as Nitrosamines.</a:t>
            </a:r>
          </a:p>
          <a:p>
            <a:pPr lvl="1">
              <a:buFont typeface="Arial" pitchFamily="34" charset="0"/>
              <a:buChar char="•"/>
            </a:pPr>
            <a:r>
              <a:rPr lang="en-US" sz="2000" dirty="0" smtClean="0">
                <a:latin typeface="Arial" pitchFamily="34" charset="0"/>
                <a:cs typeface="Arial" pitchFamily="34" charset="0"/>
              </a:rPr>
              <a:t>Potential for Nitrification within the distribution system.</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28</a:t>
            </a:fld>
            <a:endParaRPr lang="en-US" dirty="0"/>
          </a:p>
        </p:txBody>
      </p:sp>
    </p:spTree>
    <p:extLst>
      <p:ext uri="{BB962C8B-B14F-4D97-AF65-F5344CB8AC3E}">
        <p14:creationId xmlns:p14="http://schemas.microsoft.com/office/powerpoint/2010/main" val="2426861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Advantages/Disadvantages</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a:buFont typeface="Arial" pitchFamily="34" charset="0"/>
              <a:buChar char="•"/>
            </a:pPr>
            <a:r>
              <a:rPr lang="en-US" sz="2800" b="1" dirty="0" smtClean="0">
                <a:latin typeface="Arial" pitchFamily="34" charset="0"/>
                <a:cs typeface="Arial" pitchFamily="34" charset="0"/>
              </a:rPr>
              <a:t>Nitrogen-Based Disinfection Byproducts</a:t>
            </a:r>
          </a:p>
          <a:p>
            <a:pPr lvl="1">
              <a:buFont typeface="Arial" pitchFamily="34" charset="0"/>
              <a:buChar char="•"/>
            </a:pPr>
            <a:r>
              <a:rPr lang="en-US" sz="2000" dirty="0" smtClean="0">
                <a:latin typeface="Arial" pitchFamily="34" charset="0"/>
                <a:cs typeface="Arial" pitchFamily="34" charset="0"/>
              </a:rPr>
              <a:t>Presently, the EPA does not regulate any Nitrogen-Based Disinfection Byproducts.</a:t>
            </a:r>
          </a:p>
          <a:p>
            <a:pPr lvl="1">
              <a:buFont typeface="Arial" pitchFamily="34" charset="0"/>
              <a:buChar char="•"/>
            </a:pPr>
            <a:r>
              <a:rPr lang="en-US" sz="2000" dirty="0" smtClean="0">
                <a:latin typeface="Arial" pitchFamily="34" charset="0"/>
                <a:cs typeface="Arial" pitchFamily="34" charset="0"/>
              </a:rPr>
              <a:t>Nitrosamines are on the EPA “Contaminant Candidate List No. 3” for possible inclusion into federal regulations.</a:t>
            </a:r>
          </a:p>
          <a:p>
            <a:pPr lvl="1">
              <a:buFont typeface="Arial" pitchFamily="34" charset="0"/>
              <a:buChar char="•"/>
            </a:pPr>
            <a:r>
              <a:rPr lang="en-US" sz="2000" dirty="0" smtClean="0">
                <a:latin typeface="Arial" pitchFamily="34" charset="0"/>
                <a:cs typeface="Arial" pitchFamily="34" charset="0"/>
              </a:rPr>
              <a:t>Current research indicates that essentially all nitrosamine formation during chloramination could be attributed to the traces of dichloramine present in solution (Australian Water Association).</a:t>
            </a:r>
          </a:p>
          <a:p>
            <a:pPr lvl="1">
              <a:buFont typeface="Arial" pitchFamily="34" charset="0"/>
              <a:buChar char="•"/>
            </a:pPr>
            <a:r>
              <a:rPr lang="en-US" sz="2000" dirty="0" smtClean="0">
                <a:latin typeface="Arial" pitchFamily="34" charset="0"/>
                <a:cs typeface="Arial" pitchFamily="34" charset="0"/>
              </a:rPr>
              <a:t>Addition of Ammonia shortly after the addition of Chlorine for primary disinfection may reduce the potential for Nitrosamine formation while maintaining the reduction chlorinated disinfection byproducts.</a:t>
            </a:r>
          </a:p>
          <a:p>
            <a:pPr lvl="1">
              <a:buFont typeface="Arial" pitchFamily="34" charset="0"/>
              <a:buChar char="•"/>
            </a:pPr>
            <a:endParaRPr lang="en-US" sz="2400"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29</a:t>
            </a:fld>
            <a:endParaRPr lang="en-US" dirty="0"/>
          </a:p>
        </p:txBody>
      </p:sp>
    </p:spTree>
    <p:extLst>
      <p:ext uri="{BB962C8B-B14F-4D97-AF65-F5344CB8AC3E}">
        <p14:creationId xmlns:p14="http://schemas.microsoft.com/office/powerpoint/2010/main" val="3975901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Introduction</a:t>
            </a:r>
            <a:endParaRPr lang="en-US" dirty="0">
              <a:latin typeface="Arial Black" pitchFamily="34" charset="0"/>
            </a:endParaRPr>
          </a:p>
        </p:txBody>
      </p:sp>
      <p:sp>
        <p:nvSpPr>
          <p:cNvPr id="3" name="Content Placeholder 2"/>
          <p:cNvSpPr>
            <a:spLocks noGrp="1"/>
          </p:cNvSpPr>
          <p:nvPr>
            <p:ph idx="1"/>
          </p:nvPr>
        </p:nvSpPr>
        <p:spPr/>
        <p:txBody>
          <a:bodyPr/>
          <a:lstStyle/>
          <a:p>
            <a:endParaRPr lang="en-US" dirty="0" smtClean="0"/>
          </a:p>
          <a:p>
            <a:pPr marL="0" indent="0" algn="ctr">
              <a:buNone/>
            </a:pPr>
            <a:endParaRPr lang="en-US" b="1" dirty="0" smtClean="0">
              <a:latin typeface="Cambria" pitchFamily="18" charset="0"/>
            </a:endParaRPr>
          </a:p>
          <a:p>
            <a:pPr marL="0" indent="0" algn="ctr">
              <a:buNone/>
            </a:pPr>
            <a:r>
              <a:rPr lang="en-US" b="1" dirty="0" smtClean="0">
                <a:latin typeface="Arial" pitchFamily="34" charset="0"/>
                <a:cs typeface="Arial" pitchFamily="34" charset="0"/>
              </a:rPr>
              <a:t>Part I </a:t>
            </a:r>
          </a:p>
          <a:p>
            <a:pPr marL="0" indent="0" algn="ctr">
              <a:buNone/>
            </a:pPr>
            <a:r>
              <a:rPr lang="en-US" b="1" dirty="0" smtClean="0">
                <a:latin typeface="Arial" pitchFamily="34" charset="0"/>
                <a:cs typeface="Arial" pitchFamily="34" charset="0"/>
              </a:rPr>
              <a:t>Water Supply System:</a:t>
            </a:r>
          </a:p>
          <a:p>
            <a:pPr marL="0" indent="0" algn="ctr">
              <a:buNone/>
            </a:pPr>
            <a:r>
              <a:rPr lang="en-US" b="1" dirty="0" smtClean="0">
                <a:latin typeface="Arial" pitchFamily="34" charset="0"/>
                <a:cs typeface="Arial" pitchFamily="34" charset="0"/>
              </a:rPr>
              <a:t>Introduction</a:t>
            </a:r>
          </a:p>
        </p:txBody>
      </p:sp>
      <p:sp>
        <p:nvSpPr>
          <p:cNvPr id="4" name="Slide Number Placeholder 3"/>
          <p:cNvSpPr>
            <a:spLocks noGrp="1"/>
          </p:cNvSpPr>
          <p:nvPr>
            <p:ph type="sldNum" sz="quarter" idx="12"/>
          </p:nvPr>
        </p:nvSpPr>
        <p:spPr/>
        <p:txBody>
          <a:bodyPr/>
          <a:lstStyle/>
          <a:p>
            <a:fld id="{5EFDF843-0918-40F3-9D98-307717C36F46}" type="slidenum">
              <a:rPr lang="en-US" smtClean="0"/>
              <a:pPr/>
              <a:t>3</a:t>
            </a:fld>
            <a:endParaRPr lang="en-US" dirty="0"/>
          </a:p>
        </p:txBody>
      </p:sp>
    </p:spTree>
    <p:extLst>
      <p:ext uri="{BB962C8B-B14F-4D97-AF65-F5344CB8AC3E}">
        <p14:creationId xmlns:p14="http://schemas.microsoft.com/office/powerpoint/2010/main" val="245458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Advantages/Disadvantages</a:t>
            </a:r>
            <a:endParaRPr lang="en-US" dirty="0">
              <a:latin typeface="Arial Black" pitchFamily="34" charset="0"/>
            </a:endParaRPr>
          </a:p>
        </p:txBody>
      </p:sp>
      <p:sp>
        <p:nvSpPr>
          <p:cNvPr id="3" name="Content Placeholder 2"/>
          <p:cNvSpPr>
            <a:spLocks noGrp="1"/>
          </p:cNvSpPr>
          <p:nvPr>
            <p:ph idx="1"/>
          </p:nvPr>
        </p:nvSpPr>
        <p:spPr/>
        <p:txBody>
          <a:bodyPr/>
          <a:lstStyle/>
          <a:p>
            <a:pPr>
              <a:buFont typeface="Arial" pitchFamily="34" charset="0"/>
              <a:buChar char="•"/>
            </a:pPr>
            <a:r>
              <a:rPr lang="en-US" sz="2800" b="1" dirty="0" smtClean="0">
                <a:latin typeface="Arial" pitchFamily="34" charset="0"/>
                <a:cs typeface="Arial" pitchFamily="34" charset="0"/>
              </a:rPr>
              <a:t>Nitrification</a:t>
            </a:r>
          </a:p>
          <a:p>
            <a:pPr lvl="1">
              <a:buFont typeface="Arial" pitchFamily="34" charset="0"/>
              <a:buChar char="•"/>
            </a:pPr>
            <a:r>
              <a:rPr lang="en-US" sz="2000" dirty="0" smtClean="0">
                <a:latin typeface="Arial" pitchFamily="34" charset="0"/>
                <a:cs typeface="Arial" pitchFamily="34" charset="0"/>
              </a:rPr>
              <a:t>Nitrification is the conversion of Ammonia (NH</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to Nitrite (NO</a:t>
            </a:r>
            <a:r>
              <a:rPr lang="en-US" sz="2000" baseline="-25000" dirty="0" smtClean="0">
                <a:latin typeface="Arial" pitchFamily="34" charset="0"/>
                <a:cs typeface="Arial" pitchFamily="34" charset="0"/>
              </a:rPr>
              <a:t>2</a:t>
            </a:r>
            <a:r>
              <a:rPr lang="en-US" sz="2000" baseline="50000" dirty="0" smtClean="0">
                <a:latin typeface="Arial" pitchFamily="34" charset="0"/>
                <a:cs typeface="Arial" pitchFamily="34" charset="0"/>
              </a:rPr>
              <a:t>-</a:t>
            </a:r>
            <a:r>
              <a:rPr lang="en-US" sz="2000" dirty="0" smtClean="0">
                <a:latin typeface="Arial" pitchFamily="34" charset="0"/>
                <a:cs typeface="Arial" pitchFamily="34" charset="0"/>
              </a:rPr>
              <a:t>) and then the subsequent conversion of Nitrite (NO</a:t>
            </a:r>
            <a:r>
              <a:rPr lang="en-US" sz="2000" baseline="-25000" dirty="0" smtClean="0">
                <a:latin typeface="Arial" pitchFamily="34" charset="0"/>
                <a:cs typeface="Arial" pitchFamily="34" charset="0"/>
              </a:rPr>
              <a:t>2</a:t>
            </a:r>
            <a:r>
              <a:rPr lang="en-US" sz="2000" baseline="50000" dirty="0" smtClean="0">
                <a:latin typeface="Arial" pitchFamily="34" charset="0"/>
                <a:cs typeface="Arial" pitchFamily="34" charset="0"/>
              </a:rPr>
              <a:t>-</a:t>
            </a:r>
            <a:r>
              <a:rPr lang="en-US" sz="2000" dirty="0" smtClean="0">
                <a:latin typeface="Arial" pitchFamily="34" charset="0"/>
                <a:cs typeface="Arial" pitchFamily="34" charset="0"/>
              </a:rPr>
              <a:t>)  to Nitrate (NO</a:t>
            </a:r>
            <a:r>
              <a:rPr lang="en-US" sz="2000" baseline="-25000" dirty="0" smtClean="0">
                <a:latin typeface="Arial" pitchFamily="34" charset="0"/>
                <a:cs typeface="Arial" pitchFamily="34" charset="0"/>
              </a:rPr>
              <a:t>3</a:t>
            </a:r>
            <a:r>
              <a:rPr lang="en-US" sz="2000" baseline="50000" dirty="0" smtClean="0">
                <a:latin typeface="Arial" pitchFamily="34" charset="0"/>
                <a:cs typeface="Arial" pitchFamily="34" charset="0"/>
              </a:rPr>
              <a:t>-2</a:t>
            </a:r>
            <a:r>
              <a:rPr lang="en-US" sz="2000" dirty="0" smtClean="0">
                <a:latin typeface="Arial" pitchFamily="34" charset="0"/>
                <a:cs typeface="Arial" pitchFamily="34" charset="0"/>
              </a:rPr>
              <a:t>).</a:t>
            </a:r>
          </a:p>
          <a:p>
            <a:pPr lvl="1">
              <a:buFont typeface="Arial" pitchFamily="34" charset="0"/>
              <a:buChar char="•"/>
            </a:pPr>
            <a:r>
              <a:rPr lang="en-US" sz="2000" dirty="0" smtClean="0">
                <a:latin typeface="Arial" pitchFamily="34" charset="0"/>
                <a:cs typeface="Arial" pitchFamily="34" charset="0"/>
              </a:rPr>
              <a:t>Nitrification may occur within a water distribution system where increased oxygen levels persist, such as in a storage tank.</a:t>
            </a:r>
          </a:p>
          <a:p>
            <a:pPr lvl="1">
              <a:buFont typeface="Arial" pitchFamily="34" charset="0"/>
              <a:buChar char="•"/>
            </a:pPr>
            <a:r>
              <a:rPr lang="en-US" sz="2000" dirty="0" smtClean="0">
                <a:latin typeface="Arial" pitchFamily="34" charset="0"/>
                <a:cs typeface="Arial" pitchFamily="34" charset="0"/>
              </a:rPr>
              <a:t>Nitrification may lead to decreased water quality within a distribution system if left unchecked.</a:t>
            </a:r>
          </a:p>
          <a:p>
            <a:pPr lvl="1">
              <a:buFont typeface="Arial" pitchFamily="34" charset="0"/>
              <a:buChar char="•"/>
            </a:pPr>
            <a:r>
              <a:rPr lang="en-US" sz="2000" dirty="0" smtClean="0">
                <a:latin typeface="Arial" pitchFamily="34" charset="0"/>
                <a:cs typeface="Arial" pitchFamily="34" charset="0"/>
              </a:rPr>
              <a:t>Nitrification may be controlled through a detailed monitoring and maintenance program.</a:t>
            </a:r>
          </a:p>
          <a:p>
            <a:pPr lvl="1">
              <a:buFont typeface="Arial" pitchFamily="34" charset="0"/>
              <a:buChar char="•"/>
            </a:pPr>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30</a:t>
            </a:fld>
            <a:endParaRPr lang="en-US" dirty="0"/>
          </a:p>
        </p:txBody>
      </p:sp>
    </p:spTree>
    <p:extLst>
      <p:ext uri="{BB962C8B-B14F-4D97-AF65-F5344CB8AC3E}">
        <p14:creationId xmlns:p14="http://schemas.microsoft.com/office/powerpoint/2010/main" val="2025375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Questions and Answers</a:t>
            </a:r>
            <a:endParaRPr lang="en-US" dirty="0">
              <a:latin typeface="Arial Black" pitchFamily="34" charset="0"/>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Why change?</a:t>
            </a:r>
          </a:p>
          <a:p>
            <a:pPr lvl="1">
              <a:buFont typeface="Arial" pitchFamily="34" charset="0"/>
              <a:buChar char="•"/>
            </a:pPr>
            <a:r>
              <a:rPr lang="en-US" sz="2000" dirty="0" smtClean="0">
                <a:latin typeface="Arial" pitchFamily="34" charset="0"/>
                <a:cs typeface="Arial" pitchFamily="34" charset="0"/>
              </a:rPr>
              <a:t>Monochloramines are a longer lasting residual disinfectant that can reach the extremities of our distribution system while maintaining the minimum residual requirement.</a:t>
            </a:r>
          </a:p>
          <a:p>
            <a:pPr lvl="1">
              <a:buFont typeface="Arial" pitchFamily="34" charset="0"/>
              <a:buChar char="•"/>
            </a:pPr>
            <a:r>
              <a:rPr lang="en-US" sz="2000" dirty="0" smtClean="0">
                <a:latin typeface="Arial" pitchFamily="34" charset="0"/>
                <a:cs typeface="Arial" pitchFamily="34" charset="0"/>
              </a:rPr>
              <a:t>Monochloramines enable us to meet federal regulations on disinfection byproducts such as </a:t>
            </a:r>
            <a:r>
              <a:rPr lang="en-US" sz="2000" dirty="0">
                <a:latin typeface="Arial" pitchFamily="34" charset="0"/>
                <a:cs typeface="Arial" pitchFamily="34" charset="0"/>
              </a:rPr>
              <a:t>T</a:t>
            </a:r>
            <a:r>
              <a:rPr lang="en-US" sz="2000" dirty="0" smtClean="0">
                <a:latin typeface="Arial" pitchFamily="34" charset="0"/>
                <a:cs typeface="Arial" pitchFamily="34" charset="0"/>
              </a:rPr>
              <a:t>rihalomethanes and </a:t>
            </a:r>
            <a:r>
              <a:rPr lang="en-US" sz="2000" dirty="0">
                <a:latin typeface="Arial" pitchFamily="34" charset="0"/>
                <a:cs typeface="Arial" pitchFamily="34" charset="0"/>
              </a:rPr>
              <a:t>H</a:t>
            </a:r>
            <a:r>
              <a:rPr lang="en-US" sz="2000" dirty="0" smtClean="0">
                <a:latin typeface="Arial" pitchFamily="34" charset="0"/>
                <a:cs typeface="Arial" pitchFamily="34" charset="0"/>
              </a:rPr>
              <a:t>aloacetic Acids.</a:t>
            </a:r>
          </a:p>
          <a:p>
            <a:pPr lvl="1">
              <a:buFont typeface="Arial" pitchFamily="34" charset="0"/>
              <a:buChar char="•"/>
            </a:pPr>
            <a:r>
              <a:rPr lang="en-US" sz="2000" dirty="0" smtClean="0">
                <a:latin typeface="Arial" pitchFamily="34" charset="0"/>
                <a:cs typeface="Arial" pitchFamily="34" charset="0"/>
              </a:rPr>
              <a:t>Monochloramines reduce chemical taste and odor problems.</a:t>
            </a:r>
          </a:p>
          <a:p>
            <a:pPr marL="457200" lvl="1" indent="0">
              <a:buNone/>
            </a:pPr>
            <a:endParaRPr lang="en-US" sz="2000" dirty="0" smtClean="0">
              <a:latin typeface="Arial" pitchFamily="34" charset="0"/>
              <a:cs typeface="Arial" pitchFamily="34" charset="0"/>
            </a:endParaRPr>
          </a:p>
          <a:p>
            <a:pPr>
              <a:buFont typeface="Arial" pitchFamily="34" charset="0"/>
              <a:buChar char="•"/>
            </a:pPr>
            <a:r>
              <a:rPr lang="en-US" sz="2800" b="1" dirty="0" smtClean="0">
                <a:latin typeface="Arial" pitchFamily="34" charset="0"/>
                <a:cs typeface="Arial" pitchFamily="34" charset="0"/>
              </a:rPr>
              <a:t> Are monochloramines safe?</a:t>
            </a:r>
            <a:endParaRPr lang="en-US" sz="2800" b="1" dirty="0">
              <a:latin typeface="Arial" pitchFamily="34" charset="0"/>
              <a:cs typeface="Arial" pitchFamily="34" charset="0"/>
            </a:endParaRPr>
          </a:p>
          <a:p>
            <a:pPr lvl="1">
              <a:buFont typeface="Arial" pitchFamily="34" charset="0"/>
              <a:buChar char="•"/>
            </a:pPr>
            <a:r>
              <a:rPr lang="en-US" sz="2000" u="sng" dirty="0" smtClean="0">
                <a:latin typeface="Arial" pitchFamily="34" charset="0"/>
                <a:cs typeface="Arial" pitchFamily="34" charset="0"/>
              </a:rPr>
              <a:t>Yes</a:t>
            </a:r>
            <a:r>
              <a:rPr lang="en-US" sz="2000" dirty="0" smtClean="0">
                <a:latin typeface="Arial" pitchFamily="34" charset="0"/>
                <a:cs typeface="Arial" pitchFamily="34" charset="0"/>
              </a:rPr>
              <a:t>, the Environmental Protection Agency (EPA), American Water Works Association (AWWA), World Health Organization (WHO), Center for Disease Control (CDC) all recognize chloramines as a safe and effective secondary disinfectant.</a:t>
            </a:r>
          </a:p>
          <a:p>
            <a:pPr marL="457200" lvl="1" indent="0">
              <a:buNone/>
            </a:pPr>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31</a:t>
            </a:fld>
            <a:endParaRPr lang="en-US" dirty="0"/>
          </a:p>
        </p:txBody>
      </p:sp>
    </p:spTree>
    <p:extLst>
      <p:ext uri="{BB962C8B-B14F-4D97-AF65-F5344CB8AC3E}">
        <p14:creationId xmlns:p14="http://schemas.microsoft.com/office/powerpoint/2010/main" val="5813865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Questions and Answers</a:t>
            </a:r>
            <a:endParaRPr lang="en-US" dirty="0">
              <a:latin typeface="Arial Black" pitchFamily="34"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Are there disinfection byproducts?</a:t>
            </a:r>
          </a:p>
          <a:p>
            <a:pPr lvl="1">
              <a:buFont typeface="Arial" pitchFamily="34" charset="0"/>
              <a:buChar char="•"/>
            </a:pPr>
            <a:r>
              <a:rPr lang="en-US" sz="2000" dirty="0" smtClean="0">
                <a:latin typeface="Arial" pitchFamily="34" charset="0"/>
                <a:cs typeface="Arial" pitchFamily="34" charset="0"/>
              </a:rPr>
              <a:t>Yes, there are some known disinfection byproducts from chloramination.</a:t>
            </a:r>
          </a:p>
          <a:p>
            <a:pPr lvl="1">
              <a:buFont typeface="Arial" pitchFamily="34" charset="0"/>
              <a:buChar char="•"/>
            </a:pPr>
            <a:r>
              <a:rPr lang="en-US" sz="2000" dirty="0" smtClean="0">
                <a:latin typeface="Arial" pitchFamily="34" charset="0"/>
                <a:cs typeface="Arial" pitchFamily="34" charset="0"/>
              </a:rPr>
              <a:t>At present time, no disinfection byproducts are regulated by the federal or state government.</a:t>
            </a:r>
          </a:p>
          <a:p>
            <a:pPr lvl="1">
              <a:buFont typeface="Arial" pitchFamily="34" charset="0"/>
              <a:buChar char="•"/>
            </a:pPr>
            <a:r>
              <a:rPr lang="en-US" sz="2000" dirty="0" smtClean="0">
                <a:latin typeface="Arial" pitchFamily="34" charset="0"/>
                <a:cs typeface="Arial" pitchFamily="34" charset="0"/>
              </a:rPr>
              <a:t>In the near future, we anticipate that the federal and state government will regulate the maximum contaminant level of specification nitrosamines in drinking water.</a:t>
            </a:r>
          </a:p>
          <a:p>
            <a:pPr marL="457200" lvl="1" indent="0">
              <a:buNone/>
            </a:pPr>
            <a:endParaRPr lang="en-US" sz="2000" dirty="0">
              <a:latin typeface="Arial" pitchFamily="34" charset="0"/>
              <a:cs typeface="Arial" pitchFamily="34" charset="0"/>
            </a:endParaRPr>
          </a:p>
          <a:p>
            <a:pPr>
              <a:buFont typeface="Arial" pitchFamily="34" charset="0"/>
              <a:buChar char="•"/>
            </a:pPr>
            <a:r>
              <a:rPr lang="en-US" sz="2800" b="1" dirty="0">
                <a:latin typeface="Arial" pitchFamily="34" charset="0"/>
                <a:cs typeface="Arial" pitchFamily="34" charset="0"/>
              </a:rPr>
              <a:t>Are there </a:t>
            </a:r>
            <a:r>
              <a:rPr lang="en-US" sz="2800" b="1" dirty="0" smtClean="0">
                <a:latin typeface="Arial" pitchFamily="34" charset="0"/>
                <a:cs typeface="Arial" pitchFamily="34" charset="0"/>
              </a:rPr>
              <a:t>any special considerations?</a:t>
            </a:r>
            <a:endParaRPr lang="en-US" sz="2800" b="1" dirty="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Yes, kidney dialysis patients/treatment centers must neutralize the ammonia prior to use.</a:t>
            </a:r>
          </a:p>
          <a:p>
            <a:pPr lvl="1">
              <a:buFont typeface="Arial" pitchFamily="34" charset="0"/>
              <a:buChar char="•"/>
            </a:pPr>
            <a:r>
              <a:rPr lang="en-US" sz="2000" dirty="0" smtClean="0">
                <a:latin typeface="Arial" pitchFamily="34" charset="0"/>
                <a:cs typeface="Arial" pitchFamily="34" charset="0"/>
              </a:rPr>
              <a:t>Aquarium owners/ merchants must neutralize the ammonia prior to use.</a:t>
            </a:r>
          </a:p>
        </p:txBody>
      </p:sp>
      <p:sp>
        <p:nvSpPr>
          <p:cNvPr id="4" name="Slide Number Placeholder 3"/>
          <p:cNvSpPr>
            <a:spLocks noGrp="1"/>
          </p:cNvSpPr>
          <p:nvPr>
            <p:ph type="sldNum" sz="quarter" idx="12"/>
          </p:nvPr>
        </p:nvSpPr>
        <p:spPr/>
        <p:txBody>
          <a:bodyPr/>
          <a:lstStyle/>
          <a:p>
            <a:fld id="{5EFDF843-0918-40F3-9D98-307717C36F46}" type="slidenum">
              <a:rPr lang="en-US" smtClean="0"/>
              <a:pPr/>
              <a:t>32</a:t>
            </a:fld>
            <a:endParaRPr lang="en-US" dirty="0"/>
          </a:p>
        </p:txBody>
      </p:sp>
    </p:spTree>
    <p:extLst>
      <p:ext uri="{BB962C8B-B14F-4D97-AF65-F5344CB8AC3E}">
        <p14:creationId xmlns:p14="http://schemas.microsoft.com/office/powerpoint/2010/main" val="35156610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Questions and Answers</a:t>
            </a:r>
            <a:endParaRPr lang="en-US" dirty="0">
              <a:latin typeface="Arial Black" pitchFamily="34" charset="0"/>
            </a:endParaRPr>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Are monochloramines harmful to household products?</a:t>
            </a:r>
          </a:p>
          <a:p>
            <a:pPr lvl="1">
              <a:buFont typeface="Arial" pitchFamily="34" charset="0"/>
              <a:buChar char="•"/>
            </a:pPr>
            <a:r>
              <a:rPr lang="en-US" sz="2000" dirty="0" smtClean="0">
                <a:latin typeface="Arial" pitchFamily="34" charset="0"/>
                <a:cs typeface="Arial" pitchFamily="34" charset="0"/>
              </a:rPr>
              <a:t>EPA research indicates that chloramines are not harmful to household products such as humidifiers, ice makers, washers, toilets, swimming pools, etcs.</a:t>
            </a:r>
          </a:p>
          <a:p>
            <a:pPr marL="457200" lvl="1" indent="0">
              <a:buNone/>
            </a:pPr>
            <a:endParaRPr lang="en-US" sz="2000" dirty="0">
              <a:latin typeface="Arial" pitchFamily="34" charset="0"/>
              <a:cs typeface="Arial" pitchFamily="34" charset="0"/>
            </a:endParaRPr>
          </a:p>
          <a:p>
            <a:pPr>
              <a:buFont typeface="Arial" pitchFamily="34" charset="0"/>
              <a:buChar char="•"/>
            </a:pPr>
            <a:r>
              <a:rPr lang="en-US" sz="2800" b="1" dirty="0" smtClean="0">
                <a:latin typeface="Arial" pitchFamily="34" charset="0"/>
                <a:cs typeface="Arial" pitchFamily="34" charset="0"/>
              </a:rPr>
              <a:t>Do monochloramines cause cancer?</a:t>
            </a:r>
            <a:endParaRPr lang="en-US" sz="2800" b="1" dirty="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EPA indicates that drinking water disinfected with monochloramines in accordance with regulatory standards poses no known or anticipated adverse health effects including cancer.</a:t>
            </a:r>
          </a:p>
          <a:p>
            <a:pPr lvl="1">
              <a:buFont typeface="Arial" pitchFamily="34" charset="0"/>
              <a:buChar char="•"/>
            </a:pPr>
            <a:r>
              <a:rPr lang="en-US" sz="2000" dirty="0" smtClean="0">
                <a:latin typeface="Arial" pitchFamily="34" charset="0"/>
                <a:cs typeface="Arial" pitchFamily="34" charset="0"/>
              </a:rPr>
              <a:t>In fact, EPA data indicates that monochloramine use may reduce the risk of certain types of cancers compared to chlorination.</a:t>
            </a:r>
          </a:p>
        </p:txBody>
      </p:sp>
      <p:sp>
        <p:nvSpPr>
          <p:cNvPr id="4" name="Slide Number Placeholder 3"/>
          <p:cNvSpPr>
            <a:spLocks noGrp="1"/>
          </p:cNvSpPr>
          <p:nvPr>
            <p:ph type="sldNum" sz="quarter" idx="12"/>
          </p:nvPr>
        </p:nvSpPr>
        <p:spPr/>
        <p:txBody>
          <a:bodyPr/>
          <a:lstStyle/>
          <a:p>
            <a:fld id="{5EFDF843-0918-40F3-9D98-307717C36F46}" type="slidenum">
              <a:rPr lang="en-US" smtClean="0"/>
              <a:pPr/>
              <a:t>33</a:t>
            </a:fld>
            <a:endParaRPr lang="en-US" dirty="0"/>
          </a:p>
        </p:txBody>
      </p:sp>
    </p:spTree>
    <p:extLst>
      <p:ext uri="{BB962C8B-B14F-4D97-AF65-F5344CB8AC3E}">
        <p14:creationId xmlns:p14="http://schemas.microsoft.com/office/powerpoint/2010/main" val="37591490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Questions and Answers</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a:buFont typeface="Arial" pitchFamily="34" charset="0"/>
              <a:buChar char="•"/>
            </a:pPr>
            <a:r>
              <a:rPr lang="en-US" sz="2800" b="1" dirty="0" smtClean="0">
                <a:latin typeface="Arial" pitchFamily="34" charset="0"/>
                <a:cs typeface="Arial" pitchFamily="34" charset="0"/>
              </a:rPr>
              <a:t>Do monochloramines cause skin problems?</a:t>
            </a:r>
          </a:p>
          <a:p>
            <a:pPr lvl="1">
              <a:buFont typeface="Arial" pitchFamily="34" charset="0"/>
              <a:buChar char="•"/>
            </a:pPr>
            <a:r>
              <a:rPr lang="en-US" sz="2000" dirty="0" smtClean="0">
                <a:latin typeface="Arial" pitchFamily="34" charset="0"/>
                <a:cs typeface="Arial" pitchFamily="34" charset="0"/>
              </a:rPr>
              <a:t>EPA’s research </a:t>
            </a:r>
            <a:r>
              <a:rPr lang="en-US" sz="2000" dirty="0">
                <a:latin typeface="Arial" pitchFamily="34" charset="0"/>
                <a:cs typeface="Arial" pitchFamily="34" charset="0"/>
              </a:rPr>
              <a:t>indicates that drinking water disinfected with monochloramines in accordance with regulatory standards </a:t>
            </a:r>
            <a:r>
              <a:rPr lang="en-US" sz="2000" dirty="0" smtClean="0">
                <a:latin typeface="Arial" pitchFamily="34" charset="0"/>
                <a:cs typeface="Arial" pitchFamily="34" charset="0"/>
              </a:rPr>
              <a:t>has no </a:t>
            </a:r>
            <a:r>
              <a:rPr lang="en-US" sz="2000" dirty="0">
                <a:latin typeface="Arial" pitchFamily="34" charset="0"/>
                <a:cs typeface="Arial" pitchFamily="34" charset="0"/>
              </a:rPr>
              <a:t>known or anticipated adverse health effects including </a:t>
            </a:r>
            <a:r>
              <a:rPr lang="en-US" sz="2000" dirty="0" smtClean="0">
                <a:latin typeface="Arial" pitchFamily="34" charset="0"/>
                <a:cs typeface="Arial" pitchFamily="34" charset="0"/>
              </a:rPr>
              <a:t>skin problems.</a:t>
            </a:r>
          </a:p>
          <a:p>
            <a:pPr lvl="1">
              <a:buFont typeface="Arial" pitchFamily="34" charset="0"/>
              <a:buChar char="•"/>
            </a:pPr>
            <a:r>
              <a:rPr lang="en-US" sz="2000" dirty="0" smtClean="0">
                <a:latin typeface="Arial" pitchFamily="34" charset="0"/>
                <a:cs typeface="Arial" pitchFamily="34" charset="0"/>
              </a:rPr>
              <a:t>Isolated cases of skin problems due to chloramine exposure have been reported; however, EPA indicates that monochloramine has not been shown to be a contributor.</a:t>
            </a:r>
          </a:p>
          <a:p>
            <a:pPr lvl="1">
              <a:buFont typeface="Arial" pitchFamily="34" charset="0"/>
              <a:buChar char="•"/>
            </a:pPr>
            <a:r>
              <a:rPr lang="en-US" sz="2000" dirty="0" smtClean="0">
                <a:latin typeface="Arial" pitchFamily="34" charset="0"/>
                <a:cs typeface="Arial" pitchFamily="34" charset="0"/>
              </a:rPr>
              <a:t>CDC independent investigations concerning reports of mononchloramine-related skin problems have not been conclusive.</a:t>
            </a:r>
            <a:endParaRPr lang="en-US" sz="2000" dirty="0">
              <a:latin typeface="Arial" pitchFamily="34" charset="0"/>
              <a:cs typeface="Arial" pitchFamily="34" charset="0"/>
            </a:endParaRPr>
          </a:p>
          <a:p>
            <a:pPr lvl="1">
              <a:buFont typeface="Arial" pitchFamily="34" charset="0"/>
              <a:buChar char="•"/>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34</a:t>
            </a:fld>
            <a:endParaRPr lang="en-US" dirty="0"/>
          </a:p>
        </p:txBody>
      </p:sp>
    </p:spTree>
    <p:extLst>
      <p:ext uri="{BB962C8B-B14F-4D97-AF65-F5344CB8AC3E}">
        <p14:creationId xmlns:p14="http://schemas.microsoft.com/office/powerpoint/2010/main" val="3898214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990600"/>
          </a:xfrm>
        </p:spPr>
        <p:txBody>
          <a:bodyPr/>
          <a:lstStyle/>
          <a:p>
            <a:r>
              <a:rPr lang="en-US" dirty="0" smtClean="0">
                <a:latin typeface="Arial Black" pitchFamily="34" charset="0"/>
              </a:rPr>
              <a:t>Questions and Answers</a:t>
            </a:r>
            <a:endParaRPr lang="en-US" dirty="0">
              <a:latin typeface="Arial Black" pitchFamily="34" charset="0"/>
            </a:endParaRPr>
          </a:p>
        </p:txBody>
      </p:sp>
      <p:sp>
        <p:nvSpPr>
          <p:cNvPr id="3" name="Content Placeholder 2"/>
          <p:cNvSpPr>
            <a:spLocks noGrp="1"/>
          </p:cNvSpPr>
          <p:nvPr>
            <p:ph idx="1"/>
          </p:nvPr>
        </p:nvSpPr>
        <p:spPr>
          <a:xfrm>
            <a:off x="304800" y="1447800"/>
            <a:ext cx="8839200" cy="5334000"/>
          </a:xfrm>
        </p:spPr>
        <p:txBody>
          <a:bodyPr>
            <a:normAutofit fontScale="92500"/>
          </a:bodyPr>
          <a:lstStyle/>
          <a:p>
            <a:pPr>
              <a:buFont typeface="Arial" pitchFamily="34" charset="0"/>
              <a:buChar char="•"/>
            </a:pPr>
            <a:r>
              <a:rPr lang="en-US" sz="2800" b="1" dirty="0" smtClean="0">
                <a:latin typeface="Arial" pitchFamily="34" charset="0"/>
                <a:cs typeface="Arial" pitchFamily="34" charset="0"/>
              </a:rPr>
              <a:t>Do monochloramines cause digestive problems?</a:t>
            </a:r>
          </a:p>
          <a:p>
            <a:pPr lvl="1">
              <a:buFont typeface="Arial" pitchFamily="34" charset="0"/>
              <a:buChar char="•"/>
            </a:pPr>
            <a:r>
              <a:rPr lang="en-US" sz="2000" dirty="0" smtClean="0">
                <a:latin typeface="Arial" pitchFamily="34" charset="0"/>
                <a:cs typeface="Arial" pitchFamily="34" charset="0"/>
              </a:rPr>
              <a:t>EPA’s research indicates that drinking water disinfected with monochloramines in accordance with regulatory standards has no known or anticipated adverse health effects including digestive problems.</a:t>
            </a:r>
          </a:p>
          <a:p>
            <a:pPr lvl="1">
              <a:buFont typeface="Arial" pitchFamily="34" charset="0"/>
              <a:buChar char="•"/>
            </a:pPr>
            <a:r>
              <a:rPr lang="en-US" sz="2000" dirty="0" smtClean="0">
                <a:latin typeface="Arial" pitchFamily="34" charset="0"/>
                <a:cs typeface="Arial" pitchFamily="34" charset="0"/>
              </a:rPr>
              <a:t>In fact, the amount of mononchloramines ingested from drinking water is broken down quickly by saliva, neutralized by stomach acid and leaves the body through human waste production.</a:t>
            </a:r>
          </a:p>
          <a:p>
            <a:pPr marL="457200" lvl="1" indent="0">
              <a:buNone/>
            </a:pPr>
            <a:endParaRPr lang="en-US" sz="2000" dirty="0" smtClean="0">
              <a:latin typeface="Arial" pitchFamily="34" charset="0"/>
              <a:cs typeface="Arial" pitchFamily="34" charset="0"/>
            </a:endParaRPr>
          </a:p>
          <a:p>
            <a:pPr>
              <a:buFont typeface="Arial" pitchFamily="34" charset="0"/>
              <a:buChar char="•"/>
            </a:pPr>
            <a:r>
              <a:rPr lang="en-US" sz="2800" b="1" dirty="0">
                <a:latin typeface="Arial" pitchFamily="34" charset="0"/>
                <a:cs typeface="Arial" pitchFamily="34" charset="0"/>
              </a:rPr>
              <a:t>Do monochloramines cause </a:t>
            </a:r>
            <a:r>
              <a:rPr lang="en-US" sz="2800" b="1" dirty="0" smtClean="0">
                <a:latin typeface="Arial" pitchFamily="34" charset="0"/>
                <a:cs typeface="Arial" pitchFamily="34" charset="0"/>
              </a:rPr>
              <a:t>breathing </a:t>
            </a:r>
            <a:r>
              <a:rPr lang="en-US" sz="2800" b="1" dirty="0">
                <a:latin typeface="Arial" pitchFamily="34" charset="0"/>
                <a:cs typeface="Arial" pitchFamily="34" charset="0"/>
              </a:rPr>
              <a:t>problems?</a:t>
            </a:r>
          </a:p>
          <a:p>
            <a:pPr lvl="1">
              <a:buFont typeface="Arial" pitchFamily="34" charset="0"/>
              <a:buChar char="•"/>
            </a:pPr>
            <a:r>
              <a:rPr lang="en-US" sz="2000" dirty="0">
                <a:latin typeface="Arial" pitchFamily="34" charset="0"/>
                <a:cs typeface="Arial" pitchFamily="34" charset="0"/>
              </a:rPr>
              <a:t>EPA’s research indicates that drinking water disinfected with monochloramines in accordance with regulatory standards has no known or anticipated adverse health effects including </a:t>
            </a:r>
            <a:r>
              <a:rPr lang="en-US" sz="2000" dirty="0" smtClean="0">
                <a:latin typeface="Arial" pitchFamily="34" charset="0"/>
                <a:cs typeface="Arial" pitchFamily="34" charset="0"/>
              </a:rPr>
              <a:t>breathing </a:t>
            </a:r>
            <a:r>
              <a:rPr lang="en-US" sz="2000" dirty="0">
                <a:latin typeface="Arial" pitchFamily="34" charset="0"/>
                <a:cs typeface="Arial" pitchFamily="34" charset="0"/>
              </a:rPr>
              <a:t>problems</a:t>
            </a:r>
            <a:r>
              <a:rPr lang="en-US" sz="2000" dirty="0" smtClean="0">
                <a:latin typeface="Arial" pitchFamily="34" charset="0"/>
                <a:cs typeface="Arial" pitchFamily="34" charset="0"/>
              </a:rPr>
              <a:t>.</a:t>
            </a:r>
          </a:p>
          <a:p>
            <a:pPr lvl="1">
              <a:buFont typeface="Arial" pitchFamily="34" charset="0"/>
              <a:buChar char="•"/>
            </a:pPr>
            <a:r>
              <a:rPr lang="en-US" sz="2000" dirty="0" smtClean="0">
                <a:latin typeface="Arial" pitchFamily="34" charset="0"/>
                <a:cs typeface="Arial" pitchFamily="34" charset="0"/>
              </a:rPr>
              <a:t>CDC independent investigations with respect to breathing problems reported due to chloramines have been inconclusive.</a:t>
            </a:r>
            <a:endParaRPr lang="en-US" sz="2000" dirty="0">
              <a:latin typeface="Arial" pitchFamily="34" charset="0"/>
              <a:cs typeface="Arial" pitchFamily="34" charset="0"/>
            </a:endParaRPr>
          </a:p>
          <a:p>
            <a:pPr lvl="1">
              <a:buFont typeface="Arial" pitchFamily="34" charset="0"/>
              <a:buChar char="•"/>
            </a:pPr>
            <a:endParaRPr lang="en-US" sz="2000" dirty="0">
              <a:latin typeface="Arial" pitchFamily="34" charset="0"/>
              <a:cs typeface="Arial" pitchFamily="34" charset="0"/>
            </a:endParaRPr>
          </a:p>
          <a:p>
            <a:pPr lvl="1">
              <a:buFont typeface="Arial" pitchFamily="34" charset="0"/>
              <a:buChar char="•"/>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35</a:t>
            </a:fld>
            <a:endParaRPr lang="en-US" dirty="0"/>
          </a:p>
        </p:txBody>
      </p:sp>
    </p:spTree>
    <p:extLst>
      <p:ext uri="{BB962C8B-B14F-4D97-AF65-F5344CB8AC3E}">
        <p14:creationId xmlns:p14="http://schemas.microsoft.com/office/powerpoint/2010/main" val="20562286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Conclusions</a:t>
            </a:r>
            <a:endParaRPr lang="en-US" dirty="0">
              <a:latin typeface="Arial Black" pitchFamily="34" charset="0"/>
            </a:endParaRPr>
          </a:p>
        </p:txBody>
      </p:sp>
      <p:sp>
        <p:nvSpPr>
          <p:cNvPr id="3" name="Content Placeholder 2"/>
          <p:cNvSpPr>
            <a:spLocks noGrp="1"/>
          </p:cNvSpPr>
          <p:nvPr>
            <p:ph idx="1"/>
          </p:nvPr>
        </p:nvSpPr>
        <p:spPr>
          <a:xfrm>
            <a:off x="457200" y="1600200"/>
            <a:ext cx="8229600" cy="4648200"/>
          </a:xfrm>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Final Thoughts</a:t>
            </a:r>
          </a:p>
          <a:p>
            <a:pPr lvl="1">
              <a:buFont typeface="Arial" pitchFamily="34" charset="0"/>
              <a:buChar char="•"/>
            </a:pPr>
            <a:r>
              <a:rPr lang="en-US" sz="2000" dirty="0" smtClean="0">
                <a:latin typeface="Arial" pitchFamily="34" charset="0"/>
                <a:cs typeface="Arial" pitchFamily="34" charset="0"/>
              </a:rPr>
              <a:t>The City of Broken Arrow is committed to treating and supplying safe drinking water that meets or exceeds the minimum regulatory standards established by the Safe Drinking Water Act and enforced by federal and state agencies.</a:t>
            </a:r>
          </a:p>
          <a:p>
            <a:pPr lvl="1">
              <a:buFont typeface="Arial" pitchFamily="34" charset="0"/>
              <a:buChar char="•"/>
            </a:pPr>
            <a:r>
              <a:rPr lang="en-US" sz="2000" dirty="0" smtClean="0">
                <a:latin typeface="Arial" pitchFamily="34" charset="0"/>
                <a:cs typeface="Arial" pitchFamily="34" charset="0"/>
              </a:rPr>
              <a:t>The new water treatment facility with state of the art membrane filtration technology and the subsequent conversion from chlorination to monochloramination as a secondary disinfectant technique is one example of this commitment.</a:t>
            </a:r>
          </a:p>
          <a:p>
            <a:pPr lvl="1">
              <a:buFont typeface="Arial" pitchFamily="34" charset="0"/>
              <a:buChar char="•"/>
            </a:pPr>
            <a:r>
              <a:rPr lang="en-US" sz="2000" dirty="0" smtClean="0">
                <a:latin typeface="Arial" pitchFamily="34" charset="0"/>
                <a:cs typeface="Arial" pitchFamily="34" charset="0"/>
              </a:rPr>
              <a:t>The EPA, DEQ, AWWA , CDC and WHO as well as other worldwide governmental agencies recognize the advantages and benefits of monochloramines as a secondary disinfectant technique operated in accordance to federal and state regulations.</a:t>
            </a:r>
          </a:p>
          <a:p>
            <a:pPr lvl="1">
              <a:buFont typeface="Arial" pitchFamily="34" charset="0"/>
              <a:buChar char="•"/>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36</a:t>
            </a:fld>
            <a:endParaRPr lang="en-US" dirty="0"/>
          </a:p>
        </p:txBody>
      </p:sp>
    </p:spTree>
    <p:extLst>
      <p:ext uri="{BB962C8B-B14F-4D97-AF65-F5344CB8AC3E}">
        <p14:creationId xmlns:p14="http://schemas.microsoft.com/office/powerpoint/2010/main" val="11082146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Conclusions</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lvl="1">
              <a:buFont typeface="Arial" pitchFamily="34" charset="0"/>
              <a:buChar char="•"/>
            </a:pPr>
            <a:r>
              <a:rPr lang="en-US" sz="2000" dirty="0" smtClean="0">
                <a:latin typeface="Arial" pitchFamily="34" charset="0"/>
                <a:cs typeface="Arial" pitchFamily="34" charset="0"/>
              </a:rPr>
              <a:t>The City of Broken Arrow is converting from chlorination to mononchloramines for secondary disinfection in order to better maintain a more persistent and longer lasting residual in our distribution system as well as reduce the disinfection byproducts associated with chlorination.</a:t>
            </a:r>
            <a:endParaRPr lang="en-US" sz="2000" dirty="0">
              <a:latin typeface="Arial" pitchFamily="34" charset="0"/>
              <a:cs typeface="Arial" pitchFamily="34" charset="0"/>
            </a:endParaRPr>
          </a:p>
          <a:p>
            <a:pPr lvl="1">
              <a:buFont typeface="Arial" pitchFamily="34" charset="0"/>
              <a:buChar char="•"/>
            </a:pPr>
            <a:r>
              <a:rPr lang="en-US" sz="2000" dirty="0" smtClean="0">
                <a:latin typeface="Arial" pitchFamily="34" charset="0"/>
                <a:cs typeface="Arial" pitchFamily="34" charset="0"/>
              </a:rPr>
              <a:t>Once the chloramination techniques is implemented, the City Water and Health Professionals will continue to monitor and manage the treatment process, distribution and storage systems in order to reduce the potential of nitrification and the formation of nitrogen-based byproducts.</a:t>
            </a:r>
            <a:endParaRPr lang="en-US" sz="2000"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37</a:t>
            </a:fld>
            <a:endParaRPr lang="en-US" dirty="0"/>
          </a:p>
        </p:txBody>
      </p:sp>
    </p:spTree>
    <p:extLst>
      <p:ext uri="{BB962C8B-B14F-4D97-AF65-F5344CB8AC3E}">
        <p14:creationId xmlns:p14="http://schemas.microsoft.com/office/powerpoint/2010/main" val="301891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Contact Information</a:t>
            </a:r>
            <a:endParaRPr lang="en-US" dirty="0">
              <a:latin typeface="Arial Black" pitchFamily="34" charset="0"/>
            </a:endParaRPr>
          </a:p>
        </p:txBody>
      </p:sp>
      <p:sp>
        <p:nvSpPr>
          <p:cNvPr id="3" name="Content Placeholder 2"/>
          <p:cNvSpPr>
            <a:spLocks noGrp="1"/>
          </p:cNvSpPr>
          <p:nvPr>
            <p:ph idx="1"/>
          </p:nvPr>
        </p:nvSpPr>
        <p:spPr>
          <a:xfrm>
            <a:off x="457200" y="1600200"/>
            <a:ext cx="8305800" cy="4525963"/>
          </a:xfrm>
        </p:spPr>
        <p:txBody>
          <a:bodyPr>
            <a:normAutofit/>
          </a:bodyPr>
          <a:lstStyle/>
          <a:p>
            <a:pPr marL="0" indent="0">
              <a:buNone/>
            </a:pPr>
            <a:r>
              <a:rPr lang="en-US" sz="2400" b="1" dirty="0" smtClean="0">
                <a:latin typeface="Arial" pitchFamily="34" charset="0"/>
                <a:cs typeface="Arial" pitchFamily="34" charset="0"/>
              </a:rPr>
              <a:t>For additional information, comments or to report concerns, the direct point of contact for the City of Broken Arrow is:</a:t>
            </a:r>
          </a:p>
          <a:p>
            <a:pPr marL="0" indent="0">
              <a:buNone/>
            </a:pPr>
            <a:endParaRPr lang="en-US" sz="2000" dirty="0">
              <a:latin typeface="Arial" pitchFamily="34" charset="0"/>
              <a:cs typeface="Arial" pitchFamily="34" charset="0"/>
            </a:endParaRPr>
          </a:p>
          <a:p>
            <a:pPr marL="0" indent="0">
              <a:buNone/>
            </a:pPr>
            <a:r>
              <a:rPr lang="en-US" sz="2000" dirty="0" smtClean="0">
                <a:latin typeface="Arial" pitchFamily="34" charset="0"/>
                <a:cs typeface="Arial" pitchFamily="34" charset="0"/>
              </a:rPr>
              <a:t>		Ms. Stephanie Higgins</a:t>
            </a: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	Director of Communications</a:t>
            </a: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	220 S. First Street</a:t>
            </a: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	Broken Arrow, OK 74013</a:t>
            </a: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	(918) 893-6800</a:t>
            </a: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	watersupply@brokenarrowok.gov</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38</a:t>
            </a:fld>
            <a:endParaRPr lang="en-US" dirty="0"/>
          </a:p>
        </p:txBody>
      </p:sp>
    </p:spTree>
    <p:extLst>
      <p:ext uri="{BB962C8B-B14F-4D97-AF65-F5344CB8AC3E}">
        <p14:creationId xmlns:p14="http://schemas.microsoft.com/office/powerpoint/2010/main" val="74592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Mission Statement</a:t>
            </a:r>
            <a:endParaRPr lang="en-US" dirty="0">
              <a:latin typeface="Arial Black" pitchFamily="34" charset="0"/>
            </a:endParaRPr>
          </a:p>
        </p:txBody>
      </p:sp>
      <p:sp>
        <p:nvSpPr>
          <p:cNvPr id="3" name="Content Placeholder 2"/>
          <p:cNvSpPr>
            <a:spLocks noGrp="1"/>
          </p:cNvSpPr>
          <p:nvPr>
            <p:ph idx="1"/>
          </p:nvPr>
        </p:nvSpPr>
        <p:spPr>
          <a:xfrm>
            <a:off x="457200" y="1600200"/>
            <a:ext cx="8229600" cy="4571999"/>
          </a:xfrm>
        </p:spPr>
        <p:txBody>
          <a:bodyPr>
            <a:normAutofit lnSpcReduction="10000"/>
          </a:bodyPr>
          <a:lstStyle/>
          <a:p>
            <a:pPr>
              <a:buFont typeface="Arial" pitchFamily="34" charset="0"/>
              <a:buChar char="•"/>
            </a:pPr>
            <a:r>
              <a:rPr lang="en-US" sz="2800" b="1" dirty="0" smtClean="0">
                <a:latin typeface="Arial" pitchFamily="34" charset="0"/>
                <a:cs typeface="Arial" pitchFamily="34" charset="0"/>
              </a:rPr>
              <a:t>Purpose</a:t>
            </a:r>
          </a:p>
          <a:p>
            <a:pPr>
              <a:buNone/>
            </a:pPr>
            <a:r>
              <a:rPr lang="en-US" sz="2400" b="1" dirty="0" smtClean="0">
                <a:latin typeface="Arial" pitchFamily="34" charset="0"/>
                <a:cs typeface="Arial" pitchFamily="34" charset="0"/>
              </a:rPr>
              <a:t>	</a:t>
            </a:r>
            <a:r>
              <a:rPr lang="en-US" sz="2000" dirty="0" smtClean="0">
                <a:latin typeface="Arial" pitchFamily="34" charset="0"/>
                <a:cs typeface="Arial" pitchFamily="34" charset="0"/>
              </a:rPr>
              <a:t>The purpose of this presentation is to provide the general public with a basic understanding of the City of Broken Arrow </a:t>
            </a:r>
            <a:r>
              <a:rPr lang="en-US" sz="2000" dirty="0">
                <a:latin typeface="Arial" pitchFamily="34" charset="0"/>
                <a:cs typeface="Arial" pitchFamily="34" charset="0"/>
              </a:rPr>
              <a:t>w</a:t>
            </a:r>
            <a:r>
              <a:rPr lang="en-US" sz="2000" dirty="0" smtClean="0">
                <a:latin typeface="Arial" pitchFamily="34" charset="0"/>
                <a:cs typeface="Arial" pitchFamily="34" charset="0"/>
              </a:rPr>
              <a:t>ater </a:t>
            </a:r>
            <a:r>
              <a:rPr lang="en-US" sz="2000" dirty="0">
                <a:latin typeface="Arial" pitchFamily="34" charset="0"/>
                <a:cs typeface="Arial" pitchFamily="34" charset="0"/>
              </a:rPr>
              <a:t>s</a:t>
            </a:r>
            <a:r>
              <a:rPr lang="en-US" sz="2000" dirty="0" smtClean="0">
                <a:latin typeface="Arial" pitchFamily="34" charset="0"/>
                <a:cs typeface="Arial" pitchFamily="34" charset="0"/>
              </a:rPr>
              <a:t>upply system and accurate, scientific-based evidence and information concerning the history, process and use of chloramination as a secondary disinfection technique for drinking water in a public water system.</a:t>
            </a:r>
          </a:p>
          <a:p>
            <a:pPr>
              <a:buNone/>
            </a:pPr>
            <a:endParaRPr lang="en-US" sz="2000" b="1" dirty="0" smtClean="0">
              <a:latin typeface="Arial" pitchFamily="34" charset="0"/>
              <a:cs typeface="Arial" pitchFamily="34" charset="0"/>
            </a:endParaRPr>
          </a:p>
          <a:p>
            <a:pPr>
              <a:buFont typeface="Arial" pitchFamily="34" charset="0"/>
              <a:buChar char="•"/>
            </a:pPr>
            <a:r>
              <a:rPr lang="en-US" sz="2800" b="1" dirty="0" smtClean="0">
                <a:latin typeface="Arial" pitchFamily="34" charset="0"/>
                <a:cs typeface="Arial" pitchFamily="34" charset="0"/>
              </a:rPr>
              <a:t>Goal</a:t>
            </a:r>
          </a:p>
          <a:p>
            <a:pPr>
              <a:buNone/>
            </a:pPr>
            <a:r>
              <a:rPr lang="en-US" sz="2400" b="1" dirty="0" smtClean="0">
                <a:latin typeface="Arial" pitchFamily="34" charset="0"/>
                <a:cs typeface="Arial" pitchFamily="34" charset="0"/>
              </a:rPr>
              <a:t>	</a:t>
            </a:r>
            <a:r>
              <a:rPr lang="en-US" sz="2000" dirty="0" smtClean="0">
                <a:latin typeface="Arial" pitchFamily="34" charset="0"/>
                <a:cs typeface="Arial" pitchFamily="34" charset="0"/>
              </a:rPr>
              <a:t>The goal of this presentation is to demonstrate to the City of Broken Arrow water customers that chloramination is a safe, effective, and efficient secondary disinfection technique.</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4</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Historical Background</a:t>
            </a:r>
            <a:endParaRPr lang="en-US" dirty="0">
              <a:latin typeface="Arial Black" pitchFamily="34" charset="0"/>
            </a:endParaRPr>
          </a:p>
        </p:txBody>
      </p:sp>
      <p:sp>
        <p:nvSpPr>
          <p:cNvPr id="3" name="Content Placeholder 2"/>
          <p:cNvSpPr>
            <a:spLocks noGrp="1"/>
          </p:cNvSpPr>
          <p:nvPr>
            <p:ph idx="1"/>
          </p:nvPr>
        </p:nvSpPr>
        <p:spPr>
          <a:xfrm>
            <a:off x="304800" y="1600200"/>
            <a:ext cx="8610600" cy="4876800"/>
          </a:xfrm>
        </p:spPr>
        <p:txBody>
          <a:bodyPr>
            <a:normAutofit/>
          </a:bodyPr>
          <a:lstStyle/>
          <a:p>
            <a:pPr>
              <a:buFont typeface="Arial" pitchFamily="34" charset="0"/>
              <a:buChar char="•"/>
            </a:pPr>
            <a:r>
              <a:rPr lang="en-US" sz="2800" b="1" dirty="0" smtClean="0">
                <a:latin typeface="Arial" pitchFamily="34" charset="0"/>
                <a:cs typeface="Arial" pitchFamily="34" charset="0"/>
              </a:rPr>
              <a:t>Safe Drinking Water</a:t>
            </a:r>
          </a:p>
          <a:p>
            <a:pPr lvl="1">
              <a:buFont typeface="Arial" pitchFamily="34" charset="0"/>
              <a:buChar char="•"/>
            </a:pPr>
            <a:r>
              <a:rPr lang="en-US" sz="2000" dirty="0" smtClean="0">
                <a:latin typeface="Arial" pitchFamily="34" charset="0"/>
                <a:cs typeface="Arial" pitchFamily="34" charset="0"/>
              </a:rPr>
              <a:t>Since beginning of civilization, safe drinking water has been a critical concern for all humankind.</a:t>
            </a:r>
          </a:p>
          <a:p>
            <a:pPr lvl="1">
              <a:buFont typeface="Arial" pitchFamily="34" charset="0"/>
              <a:buChar char="•"/>
            </a:pPr>
            <a:r>
              <a:rPr lang="en-US" sz="2000" dirty="0" smtClean="0">
                <a:latin typeface="Arial" pitchFamily="34" charset="0"/>
                <a:cs typeface="Arial" pitchFamily="34" charset="0"/>
              </a:rPr>
              <a:t>Waterborne pathogens have killed countless number of people throughout human history.</a:t>
            </a:r>
          </a:p>
          <a:p>
            <a:pPr lvl="1">
              <a:buFont typeface="Arial" pitchFamily="34" charset="0"/>
              <a:buChar char="•"/>
            </a:pPr>
            <a:r>
              <a:rPr lang="en-US" sz="2000" dirty="0" smtClean="0">
                <a:latin typeface="Arial" pitchFamily="34" charset="0"/>
                <a:cs typeface="Arial" pitchFamily="34" charset="0"/>
              </a:rPr>
              <a:t>Disease causing organisms enter water through animal and human waste.</a:t>
            </a:r>
          </a:p>
          <a:p>
            <a:pPr lvl="1">
              <a:buFont typeface="Arial" pitchFamily="34" charset="0"/>
              <a:buChar char="•"/>
            </a:pPr>
            <a:r>
              <a:rPr lang="en-US" sz="2000" dirty="0" smtClean="0">
                <a:latin typeface="Arial" pitchFamily="34" charset="0"/>
                <a:cs typeface="Arial" pitchFamily="34" charset="0"/>
              </a:rPr>
              <a:t>As human population began to increase and develop large cities, waterborne outbreaks became commonplace.</a:t>
            </a:r>
          </a:p>
          <a:p>
            <a:pPr lvl="1">
              <a:buFont typeface="Arial" pitchFamily="34" charset="0"/>
              <a:buChar char="•"/>
            </a:pPr>
            <a:r>
              <a:rPr lang="en-US" sz="2000" dirty="0" smtClean="0">
                <a:latin typeface="Arial" pitchFamily="34" charset="0"/>
                <a:cs typeface="Arial" pitchFamily="34" charset="0"/>
              </a:rPr>
              <a:t>During the Industrial Revolution, major urban areas worldwide became plagued with waterborne epidemics.</a:t>
            </a:r>
          </a:p>
          <a:p>
            <a:pPr lvl="1">
              <a:buFont typeface="Arial" pitchFamily="34" charset="0"/>
              <a:buChar char="•"/>
            </a:pPr>
            <a:endParaRPr lang="en-US" sz="2400" dirty="0" smtClean="0">
              <a:latin typeface="Cambria" pitchFamily="18" charset="0"/>
            </a:endParaRPr>
          </a:p>
          <a:p>
            <a:pPr lvl="1">
              <a:buFont typeface="Arial" pitchFamily="34" charset="0"/>
              <a:buChar char="•"/>
            </a:pPr>
            <a:endParaRPr lang="en-US" sz="2400" dirty="0" smtClean="0">
              <a:latin typeface="Cambria" pitchFamily="18" charset="0"/>
            </a:endParaRPr>
          </a:p>
          <a:p>
            <a:pPr lvl="1">
              <a:buFont typeface="Arial" pitchFamily="34" charset="0"/>
              <a:buChar char="•"/>
            </a:pPr>
            <a:endParaRPr lang="en-US" sz="2400" dirty="0" smtClean="0">
              <a:latin typeface="Cambria"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5</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Historical Background</a:t>
            </a:r>
            <a:endParaRPr lang="en-US" dirty="0">
              <a:latin typeface="Arial Black" pitchFamily="34" charset="0"/>
            </a:endParaRPr>
          </a:p>
        </p:txBody>
      </p:sp>
      <p:sp>
        <p:nvSpPr>
          <p:cNvPr id="3" name="Content Placeholder 2"/>
          <p:cNvSpPr>
            <a:spLocks noGrp="1"/>
          </p:cNvSpPr>
          <p:nvPr>
            <p:ph idx="1"/>
          </p:nvPr>
        </p:nvSpPr>
        <p:spPr>
          <a:xfrm>
            <a:off x="304800" y="1600200"/>
            <a:ext cx="8534400" cy="5029200"/>
          </a:xfrm>
        </p:spPr>
        <p:txBody>
          <a:bodyPr>
            <a:normAutofit/>
          </a:bodyPr>
          <a:lstStyle/>
          <a:p>
            <a:pPr>
              <a:buFont typeface="Arial" pitchFamily="34" charset="0"/>
              <a:buChar char="•"/>
            </a:pPr>
            <a:r>
              <a:rPr lang="en-US" sz="3000" b="1" dirty="0" smtClean="0">
                <a:latin typeface="Arial" pitchFamily="34" charset="0"/>
                <a:cs typeface="Arial" pitchFamily="34" charset="0"/>
              </a:rPr>
              <a:t>Safe Drinking Water (Since 1800s)</a:t>
            </a:r>
          </a:p>
          <a:p>
            <a:pPr lvl="1">
              <a:buFont typeface="Arial" pitchFamily="34" charset="0"/>
              <a:buChar char="•"/>
            </a:pPr>
            <a:r>
              <a:rPr lang="en-US" sz="2000" dirty="0" smtClean="0">
                <a:latin typeface="Arial" pitchFamily="34" charset="0"/>
                <a:cs typeface="Arial" pitchFamily="34" charset="0"/>
              </a:rPr>
              <a:t>During the 1800s, two major environmental engineering technological advancements became common practice in major urban areas.</a:t>
            </a:r>
          </a:p>
          <a:p>
            <a:pPr lvl="2">
              <a:buFont typeface="Arial" pitchFamily="34" charset="0"/>
              <a:buChar char="•"/>
            </a:pPr>
            <a:r>
              <a:rPr lang="en-US" sz="2000" dirty="0" smtClean="0">
                <a:latin typeface="Arial" pitchFamily="34" charset="0"/>
                <a:cs typeface="Arial" pitchFamily="34" charset="0"/>
              </a:rPr>
              <a:t>Water Treatment Facilities</a:t>
            </a:r>
          </a:p>
          <a:p>
            <a:pPr lvl="2">
              <a:buFont typeface="Arial" pitchFamily="34" charset="0"/>
              <a:buChar char="•"/>
            </a:pPr>
            <a:r>
              <a:rPr lang="en-US" sz="2000" dirty="0" smtClean="0">
                <a:latin typeface="Arial" pitchFamily="34" charset="0"/>
                <a:cs typeface="Arial" pitchFamily="34" charset="0"/>
              </a:rPr>
              <a:t>Wastewater Treatment Facilities</a:t>
            </a:r>
          </a:p>
          <a:p>
            <a:pPr marL="740664" lvl="2" indent="-283464">
              <a:buFont typeface="Arial" pitchFamily="34" charset="0"/>
              <a:buChar char="•"/>
            </a:pPr>
            <a:r>
              <a:rPr lang="en-US" sz="2000" dirty="0" smtClean="0">
                <a:latin typeface="Arial" pitchFamily="34" charset="0"/>
                <a:cs typeface="Arial" pitchFamily="34" charset="0"/>
              </a:rPr>
              <a:t>However, poor sanitation and lack of water disinfection practices allowed waterborne epidemics to persist.</a:t>
            </a:r>
          </a:p>
          <a:p>
            <a:pPr marL="740664" lvl="2" indent="-283464">
              <a:buFont typeface="Arial" pitchFamily="34" charset="0"/>
              <a:buChar char="•"/>
            </a:pPr>
            <a:r>
              <a:rPr lang="en-US" sz="2000" dirty="0" smtClean="0">
                <a:latin typeface="Arial" pitchFamily="34" charset="0"/>
                <a:cs typeface="Arial" pitchFamily="34" charset="0"/>
              </a:rPr>
              <a:t>By the early 1900s, the major urbanized countries of the world had all but eradicated most of the known waterborne epidemics by the practice of disinfection.</a:t>
            </a:r>
          </a:p>
          <a:p>
            <a:pPr marL="740664" lvl="2" indent="-283464">
              <a:buFont typeface="Arial" pitchFamily="34" charset="0"/>
              <a:buChar char="•"/>
            </a:pPr>
            <a:r>
              <a:rPr lang="en-US" sz="2000" dirty="0" smtClean="0">
                <a:latin typeface="Arial" pitchFamily="34" charset="0"/>
                <a:cs typeface="Arial" pitchFamily="34" charset="0"/>
              </a:rPr>
              <a:t>In the early 1970s, scientists discovered disinfection byproducts (DBPs) directly caused by to the chlorination process.</a:t>
            </a:r>
          </a:p>
          <a:p>
            <a:pPr>
              <a:buNone/>
            </a:pPr>
            <a:endParaRPr lang="en-US" dirty="0"/>
          </a:p>
        </p:txBody>
      </p:sp>
      <p:sp>
        <p:nvSpPr>
          <p:cNvPr id="4" name="Slide Number Placeholder 3"/>
          <p:cNvSpPr>
            <a:spLocks noGrp="1"/>
          </p:cNvSpPr>
          <p:nvPr>
            <p:ph type="sldNum" sz="quarter" idx="12"/>
          </p:nvPr>
        </p:nvSpPr>
        <p:spPr/>
        <p:txBody>
          <a:bodyPr/>
          <a:lstStyle/>
          <a:p>
            <a:fld id="{5EFDF843-0918-40F3-9D98-307717C36F46}" type="slidenum">
              <a:rPr lang="en-US" smtClean="0"/>
              <a:pPr/>
              <a:t>6</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Historical Background</a:t>
            </a:r>
            <a:endParaRPr lang="en-US" dirty="0">
              <a:latin typeface="Arial Black" pitchFamily="34" charset="0"/>
            </a:endParaRPr>
          </a:p>
        </p:txBody>
      </p:sp>
      <p:sp>
        <p:nvSpPr>
          <p:cNvPr id="3" name="Content Placeholder 2"/>
          <p:cNvSpPr>
            <a:spLocks noGrp="1"/>
          </p:cNvSpPr>
          <p:nvPr>
            <p:ph idx="1"/>
          </p:nvPr>
        </p:nvSpPr>
        <p:spPr>
          <a:xfrm>
            <a:off x="457200" y="1447800"/>
            <a:ext cx="8229600" cy="5029200"/>
          </a:xfrm>
        </p:spPr>
        <p:txBody>
          <a:bodyPr>
            <a:normAutofit/>
          </a:bodyPr>
          <a:lstStyle/>
          <a:p>
            <a:pPr>
              <a:buFont typeface="Arial" pitchFamily="34" charset="0"/>
              <a:buChar char="•"/>
            </a:pPr>
            <a:r>
              <a:rPr lang="en-US" sz="3000" b="1" dirty="0" smtClean="0">
                <a:latin typeface="Arial" pitchFamily="34" charset="0"/>
                <a:cs typeface="Arial" pitchFamily="34" charset="0"/>
              </a:rPr>
              <a:t>Broken Arrow Water Supply (1902-1960)</a:t>
            </a:r>
          </a:p>
          <a:p>
            <a:pPr lvl="1">
              <a:buFont typeface="Arial" pitchFamily="34" charset="0"/>
              <a:buChar char="•"/>
            </a:pPr>
            <a:r>
              <a:rPr lang="en-US" sz="2000" dirty="0" smtClean="0">
                <a:latin typeface="Arial" pitchFamily="34" charset="0"/>
                <a:cs typeface="Arial" pitchFamily="34" charset="0"/>
              </a:rPr>
              <a:t>The original water supply for the newly founded community came from fresh water springs located four to five miles south of town along the Broken Arrow Creek and Elm Creek watersheds.</a:t>
            </a:r>
          </a:p>
          <a:p>
            <a:pPr lvl="1">
              <a:buFont typeface="Arial" pitchFamily="34" charset="0"/>
              <a:buChar char="•"/>
            </a:pPr>
            <a:r>
              <a:rPr lang="en-US" sz="2000" dirty="0" smtClean="0">
                <a:latin typeface="Arial" pitchFamily="34" charset="0"/>
                <a:cs typeface="Arial" pitchFamily="34" charset="0"/>
              </a:rPr>
              <a:t>In 1909, the residents of Broken Arrow approved a bond election to construct the first water supply system for the community.</a:t>
            </a:r>
            <a:r>
              <a:rPr lang="en-US" sz="2000" dirty="0">
                <a:latin typeface="Arial" pitchFamily="34" charset="0"/>
                <a:cs typeface="Arial" pitchFamily="34" charset="0"/>
              </a:rPr>
              <a:t> </a:t>
            </a:r>
            <a:r>
              <a:rPr lang="en-US" sz="2000" dirty="0" smtClean="0">
                <a:latin typeface="Arial" pitchFamily="34" charset="0"/>
                <a:cs typeface="Arial" pitchFamily="34" charset="0"/>
              </a:rPr>
              <a:t> The system consisted of an 8-inch diameter line that pumped water from the springs south of town to the community.  The original capacity of the system was 0.5 million gallons of water per day (MGD).</a:t>
            </a:r>
          </a:p>
          <a:p>
            <a:pPr lvl="1">
              <a:buFont typeface="Arial" pitchFamily="34" charset="0"/>
              <a:buChar char="•"/>
            </a:pPr>
            <a:r>
              <a:rPr lang="en-US" sz="2000" dirty="0" smtClean="0">
                <a:latin typeface="Arial" pitchFamily="34" charset="0"/>
                <a:cs typeface="Arial" pitchFamily="34" charset="0"/>
              </a:rPr>
              <a:t>In 1954, the City drilled a group of groundwater wells within the floodplain region of the Arkansas River.  This additional water was pumped from these wells to a water tower located in downtown.</a:t>
            </a:r>
          </a:p>
        </p:txBody>
      </p:sp>
      <p:sp>
        <p:nvSpPr>
          <p:cNvPr id="4" name="Slide Number Placeholder 3"/>
          <p:cNvSpPr>
            <a:spLocks noGrp="1"/>
          </p:cNvSpPr>
          <p:nvPr>
            <p:ph type="sldNum" sz="quarter" idx="12"/>
          </p:nvPr>
        </p:nvSpPr>
        <p:spPr/>
        <p:txBody>
          <a:bodyPr/>
          <a:lstStyle/>
          <a:p>
            <a:fld id="{5EFDF843-0918-40F3-9D98-307717C36F46}" type="slidenum">
              <a:rPr lang="en-US" smtClean="0"/>
              <a:pPr/>
              <a:t>7</a:t>
            </a:fld>
            <a:endParaRPr lang="en-US" dirty="0"/>
          </a:p>
        </p:txBody>
      </p:sp>
    </p:spTree>
    <p:extLst>
      <p:ext uri="{BB962C8B-B14F-4D97-AF65-F5344CB8AC3E}">
        <p14:creationId xmlns:p14="http://schemas.microsoft.com/office/powerpoint/2010/main" val="350980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Historical Background</a:t>
            </a:r>
            <a:endParaRPr lang="en-US" dirty="0">
              <a:latin typeface="Arial Black" pitchFamily="34" charset="0"/>
            </a:endParaRPr>
          </a:p>
        </p:txBody>
      </p:sp>
      <p:sp>
        <p:nvSpPr>
          <p:cNvPr id="3" name="Content Placeholder 2"/>
          <p:cNvSpPr>
            <a:spLocks noGrp="1"/>
          </p:cNvSpPr>
          <p:nvPr>
            <p:ph idx="1"/>
          </p:nvPr>
        </p:nvSpPr>
        <p:spPr>
          <a:xfrm>
            <a:off x="152400" y="1447800"/>
            <a:ext cx="8839200" cy="5181600"/>
          </a:xfrm>
        </p:spPr>
        <p:txBody>
          <a:bodyPr>
            <a:normAutofit fontScale="92500"/>
          </a:bodyPr>
          <a:lstStyle/>
          <a:p>
            <a:pPr>
              <a:buFont typeface="Arial" pitchFamily="34" charset="0"/>
              <a:buChar char="•"/>
            </a:pPr>
            <a:r>
              <a:rPr lang="en-US" sz="3000" b="1" dirty="0" smtClean="0">
                <a:latin typeface="Arial" pitchFamily="34" charset="0"/>
                <a:cs typeface="Arial" pitchFamily="34" charset="0"/>
              </a:rPr>
              <a:t>Broken Arrow Water Supply (1960-Present)</a:t>
            </a:r>
          </a:p>
          <a:p>
            <a:pPr lvl="1">
              <a:buFont typeface="Arial" pitchFamily="34" charset="0"/>
              <a:buChar char="•"/>
            </a:pPr>
            <a:r>
              <a:rPr lang="en-US" sz="2200" dirty="0">
                <a:latin typeface="Arial" pitchFamily="34" charset="0"/>
                <a:cs typeface="Arial" pitchFamily="34" charset="0"/>
              </a:rPr>
              <a:t>In 1966-1967, the City established the present-day Verdigris River Water Treatment Facility.  This system pumped raw water from the Verdigris River uphill to a reservoir.  The water was treated through </a:t>
            </a:r>
            <a:r>
              <a:rPr lang="en-US" sz="2200" dirty="0" smtClean="0">
                <a:latin typeface="Arial" pitchFamily="34" charset="0"/>
                <a:cs typeface="Arial" pitchFamily="34" charset="0"/>
              </a:rPr>
              <a:t>conventional </a:t>
            </a:r>
            <a:r>
              <a:rPr lang="en-US" sz="2200" dirty="0">
                <a:latin typeface="Arial" pitchFamily="34" charset="0"/>
                <a:cs typeface="Arial" pitchFamily="34" charset="0"/>
              </a:rPr>
              <a:t>sand filtration process.  The original capacity of the plant was 4 million gallons per day </a:t>
            </a:r>
            <a:r>
              <a:rPr lang="en-US" sz="2200" dirty="0" smtClean="0">
                <a:latin typeface="Arial" pitchFamily="34" charset="0"/>
                <a:cs typeface="Arial" pitchFamily="34" charset="0"/>
              </a:rPr>
              <a:t>(MGD).</a:t>
            </a:r>
          </a:p>
          <a:p>
            <a:pPr lvl="1">
              <a:buFont typeface="Arial" pitchFamily="34" charset="0"/>
              <a:buChar char="•"/>
            </a:pPr>
            <a:r>
              <a:rPr lang="en-US" sz="2200" dirty="0" smtClean="0">
                <a:latin typeface="Arial" pitchFamily="34" charset="0"/>
                <a:cs typeface="Arial" pitchFamily="34" charset="0"/>
              </a:rPr>
              <a:t>In 1975, the City expanded the Verdigris River Water Treatment facility from 4 MGD to 10 MGD due to the tremendous growth the community began to experience in the late 1960s and the early 1970s.</a:t>
            </a:r>
          </a:p>
          <a:p>
            <a:pPr lvl="1">
              <a:buFont typeface="Arial" pitchFamily="34" charset="0"/>
              <a:buChar char="•"/>
            </a:pPr>
            <a:r>
              <a:rPr lang="en-US" sz="2200" dirty="0" smtClean="0">
                <a:latin typeface="Arial" pitchFamily="34" charset="0"/>
                <a:cs typeface="Arial" pitchFamily="34" charset="0"/>
              </a:rPr>
              <a:t>In 1982, the City began to purchase treated water from the Oklahoma Ordnance Works Authority (OOWA) located near Pryor, Oklahoma.  Contract terms provided up to 27 MGD for a 31 year period.  Contract was set to expire December 31, 2012.</a:t>
            </a:r>
          </a:p>
          <a:p>
            <a:pPr lvl="1">
              <a:buFont typeface="Arial" pitchFamily="34" charset="0"/>
              <a:buChar char="•"/>
            </a:pPr>
            <a:r>
              <a:rPr lang="en-US" sz="2200" dirty="0" smtClean="0">
                <a:latin typeface="Arial" pitchFamily="34" charset="0"/>
                <a:cs typeface="Arial" pitchFamily="34" charset="0"/>
              </a:rPr>
              <a:t>May 17, 2011, City Council agreed to an extension to December 31, 2013 of the current OOWA water purchase contract.</a:t>
            </a:r>
          </a:p>
          <a:p>
            <a:pPr lvl="1">
              <a:buFont typeface="Arial" pitchFamily="34" charset="0"/>
              <a:buChar char="•"/>
            </a:pPr>
            <a:endParaRPr lang="en-US" sz="2400" dirty="0">
              <a:latin typeface="Cambria" pitchFamily="18" charset="0"/>
            </a:endParaRPr>
          </a:p>
          <a:p>
            <a:pPr lvl="1">
              <a:buFont typeface="Arial" pitchFamily="34" charset="0"/>
              <a:buChar char="•"/>
            </a:pPr>
            <a:endParaRPr lang="en-US" sz="2400" dirty="0">
              <a:latin typeface="Cambria" pitchFamily="18" charset="0"/>
            </a:endParaRPr>
          </a:p>
        </p:txBody>
      </p:sp>
      <p:sp>
        <p:nvSpPr>
          <p:cNvPr id="4" name="Slide Number Placeholder 3"/>
          <p:cNvSpPr>
            <a:spLocks noGrp="1"/>
          </p:cNvSpPr>
          <p:nvPr>
            <p:ph type="sldNum" sz="quarter" idx="12"/>
          </p:nvPr>
        </p:nvSpPr>
        <p:spPr/>
        <p:txBody>
          <a:bodyPr/>
          <a:lstStyle/>
          <a:p>
            <a:fld id="{5EFDF843-0918-40F3-9D98-307717C36F46}" type="slidenum">
              <a:rPr lang="en-US" smtClean="0"/>
              <a:pPr/>
              <a:t>8</a:t>
            </a:fld>
            <a:endParaRPr lang="en-US" dirty="0"/>
          </a:p>
        </p:txBody>
      </p:sp>
    </p:spTree>
    <p:extLst>
      <p:ext uri="{BB962C8B-B14F-4D97-AF65-F5344CB8AC3E}">
        <p14:creationId xmlns:p14="http://schemas.microsoft.com/office/powerpoint/2010/main" val="3181760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Water Supply Master Plan</a:t>
            </a:r>
            <a:endParaRPr lang="en-US" dirty="0">
              <a:latin typeface="Arial Black" pitchFamily="34" charset="0"/>
            </a:endParaRPr>
          </a:p>
        </p:txBody>
      </p:sp>
      <p:sp>
        <p:nvSpPr>
          <p:cNvPr id="3" name="Content Placeholder 2"/>
          <p:cNvSpPr>
            <a:spLocks noGrp="1"/>
          </p:cNvSpPr>
          <p:nvPr>
            <p:ph idx="1"/>
          </p:nvPr>
        </p:nvSpPr>
        <p:spPr>
          <a:xfrm>
            <a:off x="304800" y="1371600"/>
            <a:ext cx="8534400" cy="5334000"/>
          </a:xfrm>
        </p:spPr>
        <p:txBody>
          <a:bodyPr>
            <a:normAutofit/>
          </a:bodyPr>
          <a:lstStyle/>
          <a:p>
            <a:pPr>
              <a:buFont typeface="Arial" pitchFamily="34" charset="0"/>
              <a:buChar char="•"/>
            </a:pPr>
            <a:r>
              <a:rPr lang="en-US" sz="2800" b="1" dirty="0" smtClean="0">
                <a:latin typeface="Arial" pitchFamily="34" charset="0"/>
                <a:cs typeface="Arial" pitchFamily="34" charset="0"/>
              </a:rPr>
              <a:t>Long Range Water Supply Committee</a:t>
            </a:r>
          </a:p>
          <a:p>
            <a:pPr lvl="1">
              <a:buFont typeface="Arial" pitchFamily="34" charset="0"/>
              <a:buChar char="•"/>
            </a:pPr>
            <a:r>
              <a:rPr lang="en-US" sz="2000" dirty="0" smtClean="0">
                <a:latin typeface="Arial" pitchFamily="34" charset="0"/>
                <a:cs typeface="Arial" pitchFamily="34" charset="0"/>
              </a:rPr>
              <a:t>February 16, 2004, the City Council established the Long Range Water Supply Committee with the purpose of studying </a:t>
            </a:r>
            <a:r>
              <a:rPr lang="en-US" sz="2000" dirty="0">
                <a:latin typeface="Arial" pitchFamily="34" charset="0"/>
                <a:cs typeface="Arial" pitchFamily="34" charset="0"/>
              </a:rPr>
              <a:t>the community’s current water supply </a:t>
            </a:r>
            <a:r>
              <a:rPr lang="en-US" sz="2000" dirty="0" smtClean="0">
                <a:latin typeface="Arial" pitchFamily="34" charset="0"/>
                <a:cs typeface="Arial" pitchFamily="34" charset="0"/>
              </a:rPr>
              <a:t>system, developing and analyzing potential </a:t>
            </a:r>
            <a:r>
              <a:rPr lang="en-US" sz="2000" dirty="0">
                <a:latin typeface="Arial" pitchFamily="34" charset="0"/>
                <a:cs typeface="Arial" pitchFamily="34" charset="0"/>
              </a:rPr>
              <a:t>alternatives </a:t>
            </a:r>
            <a:r>
              <a:rPr lang="en-US" sz="2000" dirty="0" smtClean="0">
                <a:latin typeface="Arial" pitchFamily="34" charset="0"/>
                <a:cs typeface="Arial" pitchFamily="34" charset="0"/>
              </a:rPr>
              <a:t>and making recommendations to the water supply system in order to examine a long-range (50 year) planning horizon.</a:t>
            </a:r>
          </a:p>
          <a:p>
            <a:pPr lvl="1">
              <a:buFont typeface="Arial" pitchFamily="34" charset="0"/>
              <a:buChar char="•"/>
            </a:pPr>
            <a:r>
              <a:rPr lang="en-US" sz="2000" dirty="0" smtClean="0">
                <a:latin typeface="Arial" pitchFamily="34" charset="0"/>
                <a:cs typeface="Arial" pitchFamily="34" charset="0"/>
              </a:rPr>
              <a:t>Committee included members from the City of Broken Arrow staff as well as from the residents and water customers within the community as a whole.</a:t>
            </a:r>
          </a:p>
          <a:p>
            <a:pPr lvl="1">
              <a:buFont typeface="Arial" pitchFamily="34" charset="0"/>
              <a:buChar char="•"/>
            </a:pPr>
            <a:r>
              <a:rPr lang="en-US" sz="2000" dirty="0" smtClean="0">
                <a:latin typeface="Arial" pitchFamily="34" charset="0"/>
                <a:cs typeface="Arial" pitchFamily="34" charset="0"/>
              </a:rPr>
              <a:t>March 6, 2006, the City Council adopts by formal action the recommendation from the Long Range Water Supply Committee which was to re-negotiate a purchase water contract with OOWA that would provide up to 20 million gallons of water per day (MGD) and expand the City water treatment facility on the Verdigris River to produce up to 30 million gallons of water per day. </a:t>
            </a:r>
          </a:p>
        </p:txBody>
      </p:sp>
      <p:sp>
        <p:nvSpPr>
          <p:cNvPr id="4" name="Slide Number Placeholder 3"/>
          <p:cNvSpPr>
            <a:spLocks noGrp="1"/>
          </p:cNvSpPr>
          <p:nvPr>
            <p:ph type="sldNum" sz="quarter" idx="12"/>
          </p:nvPr>
        </p:nvSpPr>
        <p:spPr/>
        <p:txBody>
          <a:bodyPr/>
          <a:lstStyle/>
          <a:p>
            <a:fld id="{5EFDF843-0918-40F3-9D98-307717C36F46}" type="slidenum">
              <a:rPr lang="en-US" smtClean="0"/>
              <a:pPr/>
              <a:t>9</a:t>
            </a:fld>
            <a:endParaRPr lang="en-U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6851</TotalTime>
  <Words>3241</Words>
  <Application>Microsoft Office PowerPoint</Application>
  <PresentationFormat>On-screen Show (4:3)</PresentationFormat>
  <Paragraphs>315</Paragraphs>
  <Slides>38</Slides>
  <Notes>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POSITIONING BROKEN ARROW FOR THE FUTURE: VERDIGRIS RIVER WATER TREATMENT PLANT AND WATER SUPPLY SYSTEM IMPROVEMENTS</vt:lpstr>
      <vt:lpstr>Presentation Overview</vt:lpstr>
      <vt:lpstr>Introduction</vt:lpstr>
      <vt:lpstr>Mission Statement</vt:lpstr>
      <vt:lpstr>Historical Background</vt:lpstr>
      <vt:lpstr>Historical Background</vt:lpstr>
      <vt:lpstr>Historical Background</vt:lpstr>
      <vt:lpstr>Historical Background</vt:lpstr>
      <vt:lpstr>Water Supply Master Plan</vt:lpstr>
      <vt:lpstr>Water Supply Master Plan</vt:lpstr>
      <vt:lpstr>Water Supply Master Plan</vt:lpstr>
      <vt:lpstr>Water Facility Improvements</vt:lpstr>
      <vt:lpstr>Water Facility Improvements</vt:lpstr>
      <vt:lpstr>Water Facility Improvements</vt:lpstr>
      <vt:lpstr>Water Supply System Improvements</vt:lpstr>
      <vt:lpstr>Water Supply System Overview</vt:lpstr>
      <vt:lpstr>Chloramination</vt:lpstr>
      <vt:lpstr>Regulatory Agencies and Laws</vt:lpstr>
      <vt:lpstr>Regulatory Agencies and Laws</vt:lpstr>
      <vt:lpstr>Disinfection Regulations</vt:lpstr>
      <vt:lpstr>Disinfection Regulations</vt:lpstr>
      <vt:lpstr>Disinfection</vt:lpstr>
      <vt:lpstr>Disinfection</vt:lpstr>
      <vt:lpstr>Disinfection</vt:lpstr>
      <vt:lpstr>Disinfection Byproducts</vt:lpstr>
      <vt:lpstr>Disinfection Byproducts</vt:lpstr>
      <vt:lpstr>Advantages/Disadvantages</vt:lpstr>
      <vt:lpstr>Advantages/Disadvantages</vt:lpstr>
      <vt:lpstr>Advantages/Disadvantages</vt:lpstr>
      <vt:lpstr>Advantages/Disadvantages</vt:lpstr>
      <vt:lpstr>Questions and Answers</vt:lpstr>
      <vt:lpstr>Questions and Answers</vt:lpstr>
      <vt:lpstr>Questions and Answers</vt:lpstr>
      <vt:lpstr>Questions and Answers</vt:lpstr>
      <vt:lpstr>Questions and Answers</vt:lpstr>
      <vt:lpstr>Conclusions</vt:lpstr>
      <vt:lpstr>Conclusions</vt:lpstr>
      <vt:lpstr>Contact Information</vt:lpstr>
    </vt:vector>
  </TitlesOfParts>
  <Company>Tetra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Wastewater System Master Plan</dc:title>
  <dc:creator>pam.taylor</dc:creator>
  <cp:lastModifiedBy>Schwab, Kenneth</cp:lastModifiedBy>
  <cp:revision>243</cp:revision>
  <cp:lastPrinted>2013-03-11T15:43:47Z</cp:lastPrinted>
  <dcterms:created xsi:type="dcterms:W3CDTF">2012-11-07T15:24:47Z</dcterms:created>
  <dcterms:modified xsi:type="dcterms:W3CDTF">2013-03-11T15:44:12Z</dcterms:modified>
</cp:coreProperties>
</file>